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18288000" cy="10287000"/>
  <p:notesSz cx="6858000" cy="9144000"/>
  <p:embeddedFontLst>
    <p:embeddedFont>
      <p:font typeface="Open Sans" panose="020B0606030504020204" pitchFamily="34" charset="0"/>
      <p:regular r:id="rId31"/>
    </p:embeddedFont>
    <p:embeddedFont>
      <p:font typeface="Open Sans Bold" panose="020B0806030504020204" charset="0"/>
      <p:regular r:id="rId32"/>
    </p:embeddedFont>
    <p:embeddedFont>
      <p:font typeface="Source Sans Pro Bold" panose="020B0604020202020204" charset="0"/>
      <p:regular r:id="rId33"/>
    </p:embeddedFont>
    <p:embeddedFont>
      <p:font typeface="Ubuntu Bold" panose="020B0604020202020204"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svg>
</file>

<file path=ppt/media/image11.png>
</file>

<file path=ppt/media/image12.png>
</file>

<file path=ppt/media/image13.png>
</file>

<file path=ppt/media/image14.png>
</file>

<file path=ppt/media/image15.svg>
</file>

<file path=ppt/media/image16.png>
</file>

<file path=ppt/media/image17.svg>
</file>

<file path=ppt/media/image18.jpeg>
</file>

<file path=ppt/media/image19.png>
</file>

<file path=ppt/media/image2.sv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jpeg>
</file>

<file path=ppt/media/image3.pn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15.sv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15.sv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5.sv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15.sv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15.svg"/><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8.jpeg"/></Relationships>
</file>

<file path=ppt/slides/_rels/slide2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17.svg"/></Relationships>
</file>

<file path=ppt/slides/_rels/slide9.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831070"/>
            <a:ext cx="9873830" cy="11243492"/>
          </a:xfrm>
          <a:custGeom>
            <a:avLst/>
            <a:gdLst/>
            <a:ahLst/>
            <a:cxnLst/>
            <a:rect l="l" t="t" r="r" b="b"/>
            <a:pathLst>
              <a:path w="9873830" h="11243492">
                <a:moveTo>
                  <a:pt x="0" y="0"/>
                </a:moveTo>
                <a:lnTo>
                  <a:pt x="9873830" y="0"/>
                </a:lnTo>
                <a:lnTo>
                  <a:pt x="9873830" y="11243492"/>
                </a:lnTo>
                <a:lnTo>
                  <a:pt x="0" y="11243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251819" y="2914946"/>
            <a:ext cx="8958668" cy="1730156"/>
          </a:xfrm>
          <a:prstGeom prst="rect">
            <a:avLst/>
          </a:prstGeom>
        </p:spPr>
        <p:txBody>
          <a:bodyPr lIns="0" tIns="0" rIns="0" bIns="0" rtlCol="0" anchor="t">
            <a:spAutoFit/>
          </a:bodyPr>
          <a:lstStyle/>
          <a:p>
            <a:pPr algn="l">
              <a:lnSpc>
                <a:spcPts val="13231"/>
              </a:lnSpc>
            </a:pPr>
            <a:endParaRPr/>
          </a:p>
        </p:txBody>
      </p:sp>
      <p:sp>
        <p:nvSpPr>
          <p:cNvPr id="4" name="Freeform 4"/>
          <p:cNvSpPr/>
          <p:nvPr/>
        </p:nvSpPr>
        <p:spPr>
          <a:xfrm rot="-5400000" flipV="1">
            <a:off x="12349317" y="4969873"/>
            <a:ext cx="6157558" cy="6157558"/>
          </a:xfrm>
          <a:custGeom>
            <a:avLst/>
            <a:gdLst/>
            <a:ahLst/>
            <a:cxnLst/>
            <a:rect l="l" t="t" r="r" b="b"/>
            <a:pathLst>
              <a:path w="6157558" h="6157558">
                <a:moveTo>
                  <a:pt x="0" y="6157558"/>
                </a:moveTo>
                <a:lnTo>
                  <a:pt x="6157558" y="6157558"/>
                </a:lnTo>
                <a:lnTo>
                  <a:pt x="6157558" y="0"/>
                </a:lnTo>
                <a:lnTo>
                  <a:pt x="0" y="0"/>
                </a:lnTo>
                <a:lnTo>
                  <a:pt x="0" y="6157558"/>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4251819" y="6688490"/>
            <a:ext cx="8958668" cy="596900"/>
          </a:xfrm>
          <a:prstGeom prst="rect">
            <a:avLst/>
          </a:prstGeom>
        </p:spPr>
        <p:txBody>
          <a:bodyPr lIns="0" tIns="0" rIns="0" bIns="0" rtlCol="0" anchor="t">
            <a:spAutoFit/>
          </a:bodyPr>
          <a:lstStyle/>
          <a:p>
            <a:pPr algn="ctr">
              <a:lnSpc>
                <a:spcPts val="4900"/>
              </a:lnSpc>
            </a:pPr>
            <a:r>
              <a:rPr lang="en-US" sz="3500">
                <a:solidFill>
                  <a:srgbClr val="4294CE"/>
                </a:solidFill>
                <a:latin typeface="Open Sans"/>
                <a:ea typeface="Open Sans"/>
                <a:cs typeface="Open Sans"/>
                <a:sym typeface="Open Sans"/>
              </a:rPr>
              <a:t>Nguyễn Minh Quang</a:t>
            </a:r>
          </a:p>
        </p:txBody>
      </p:sp>
      <p:grpSp>
        <p:nvGrpSpPr>
          <p:cNvPr id="6" name="Group 6"/>
          <p:cNvGrpSpPr/>
          <p:nvPr/>
        </p:nvGrpSpPr>
        <p:grpSpPr>
          <a:xfrm>
            <a:off x="15428096" y="726577"/>
            <a:ext cx="1879057" cy="1885482"/>
            <a:chOff x="0" y="0"/>
            <a:chExt cx="2505410" cy="2513976"/>
          </a:xfrm>
        </p:grpSpPr>
        <p:sp>
          <p:nvSpPr>
            <p:cNvPr id="7" name="Freeform 7"/>
            <p:cNvSpPr/>
            <p:nvPr/>
          </p:nvSpPr>
          <p:spPr>
            <a:xfrm rot="-7572255">
              <a:off x="344932" y="369021"/>
              <a:ext cx="1815545" cy="1775933"/>
            </a:xfrm>
            <a:custGeom>
              <a:avLst/>
              <a:gdLst/>
              <a:ahLst/>
              <a:cxnLst/>
              <a:rect l="l" t="t" r="r" b="b"/>
              <a:pathLst>
                <a:path w="1815545" h="1775933">
                  <a:moveTo>
                    <a:pt x="0" y="0"/>
                  </a:moveTo>
                  <a:lnTo>
                    <a:pt x="1815546" y="0"/>
                  </a:lnTo>
                  <a:lnTo>
                    <a:pt x="1815546" y="1775934"/>
                  </a:lnTo>
                  <a:lnTo>
                    <a:pt x="0" y="177593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488246" y="492529"/>
              <a:ext cx="1528918" cy="1528918"/>
            </a:xfrm>
            <a:custGeom>
              <a:avLst/>
              <a:gdLst/>
              <a:ahLst/>
              <a:cxnLst/>
              <a:rect l="l" t="t" r="r" b="b"/>
              <a:pathLst>
                <a:path w="1528918" h="1528918">
                  <a:moveTo>
                    <a:pt x="0" y="0"/>
                  </a:moveTo>
                  <a:lnTo>
                    <a:pt x="1528918" y="0"/>
                  </a:lnTo>
                  <a:lnTo>
                    <a:pt x="1528918" y="1528918"/>
                  </a:lnTo>
                  <a:lnTo>
                    <a:pt x="0" y="1528918"/>
                  </a:lnTo>
                  <a:lnTo>
                    <a:pt x="0" y="0"/>
                  </a:lnTo>
                  <a:close/>
                </a:path>
              </a:pathLst>
            </a:custGeom>
            <a:blipFill>
              <a:blip r:embed="rId8">
                <a:extLst>
                  <a:ext uri="{96DAC541-7B7A-43D3-8B79-37D633B846F1}">
                    <asvg:svgBlip xmlns:asvg="http://schemas.microsoft.com/office/drawing/2016/SVG/main" r:embed="rId9"/>
                  </a:ext>
                </a:extLst>
              </a:blip>
              <a:stretch>
                <a:fillRect/>
              </a:stretch>
            </a:blipFill>
            <a:ln cap="sq">
              <a:noFill/>
              <a:prstDash val="solid"/>
              <a:miter/>
            </a:ln>
          </p:spPr>
        </p:sp>
      </p:grpSp>
      <p:sp>
        <p:nvSpPr>
          <p:cNvPr id="9" name="TextBox 9"/>
          <p:cNvSpPr txBox="1"/>
          <p:nvPr/>
        </p:nvSpPr>
        <p:spPr>
          <a:xfrm>
            <a:off x="4035249" y="2330589"/>
            <a:ext cx="8958668" cy="2432050"/>
          </a:xfrm>
          <a:prstGeom prst="rect">
            <a:avLst/>
          </a:prstGeom>
        </p:spPr>
        <p:txBody>
          <a:bodyPr lIns="0" tIns="0" rIns="0" bIns="0" rtlCol="0" anchor="t">
            <a:spAutoFit/>
          </a:bodyPr>
          <a:lstStyle/>
          <a:p>
            <a:pPr algn="ctr">
              <a:lnSpc>
                <a:spcPts val="9799"/>
              </a:lnSpc>
              <a:spcBef>
                <a:spcPct val="0"/>
              </a:spcBef>
            </a:pPr>
            <a:r>
              <a:rPr lang="en-US" sz="6999" b="1">
                <a:solidFill>
                  <a:srgbClr val="000000"/>
                </a:solidFill>
                <a:latin typeface="Open Sans Bold"/>
                <a:ea typeface="Open Sans Bold"/>
                <a:cs typeface="Open Sans Bold"/>
                <a:sym typeface="Open Sans Bold"/>
              </a:rPr>
              <a:t>Smart Sensing on BeagleBone Black</a:t>
            </a:r>
          </a:p>
        </p:txBody>
      </p:sp>
      <p:sp>
        <p:nvSpPr>
          <p:cNvPr id="10" name="TextBox 10"/>
          <p:cNvSpPr txBox="1"/>
          <p:nvPr/>
        </p:nvSpPr>
        <p:spPr>
          <a:xfrm>
            <a:off x="4251819" y="7218715"/>
            <a:ext cx="8958668" cy="2472280"/>
          </a:xfrm>
          <a:prstGeom prst="rect">
            <a:avLst/>
          </a:prstGeom>
        </p:spPr>
        <p:txBody>
          <a:bodyPr lIns="0" tIns="0" rIns="0" bIns="0" rtlCol="0" anchor="t">
            <a:spAutoFit/>
          </a:bodyPr>
          <a:lstStyle/>
          <a:p>
            <a:pPr algn="ctr">
              <a:lnSpc>
                <a:spcPts val="4900"/>
              </a:lnSpc>
            </a:pPr>
            <a:r>
              <a:rPr lang="en-US" sz="3500" dirty="0" err="1">
                <a:solidFill>
                  <a:srgbClr val="4294CE"/>
                </a:solidFill>
                <a:latin typeface="Open Sans"/>
                <a:ea typeface="Open Sans"/>
                <a:cs typeface="Open Sans"/>
                <a:sym typeface="Open Sans"/>
              </a:rPr>
              <a:t>Nguyễn</a:t>
            </a:r>
            <a:r>
              <a:rPr lang="en-US" sz="3500" dirty="0">
                <a:solidFill>
                  <a:srgbClr val="4294CE"/>
                </a:solidFill>
                <a:latin typeface="Open Sans"/>
                <a:ea typeface="Open Sans"/>
                <a:cs typeface="Open Sans"/>
                <a:sym typeface="Open Sans"/>
              </a:rPr>
              <a:t> </a:t>
            </a:r>
            <a:r>
              <a:rPr lang="en-US" sz="3500" dirty="0" err="1">
                <a:solidFill>
                  <a:srgbClr val="4294CE"/>
                </a:solidFill>
                <a:latin typeface="Open Sans"/>
                <a:ea typeface="Open Sans"/>
                <a:cs typeface="Open Sans"/>
                <a:sym typeface="Open Sans"/>
              </a:rPr>
              <a:t>Duy</a:t>
            </a:r>
            <a:r>
              <a:rPr lang="en-US" sz="3500" dirty="0">
                <a:solidFill>
                  <a:srgbClr val="4294CE"/>
                </a:solidFill>
                <a:latin typeface="Open Sans"/>
                <a:ea typeface="Open Sans"/>
                <a:cs typeface="Open Sans"/>
                <a:sym typeface="Open Sans"/>
              </a:rPr>
              <a:t> </a:t>
            </a:r>
            <a:r>
              <a:rPr lang="en-US" sz="3500" dirty="0" err="1">
                <a:solidFill>
                  <a:srgbClr val="4294CE"/>
                </a:solidFill>
                <a:latin typeface="Open Sans"/>
                <a:ea typeface="Open Sans"/>
                <a:cs typeface="Open Sans"/>
                <a:sym typeface="Open Sans"/>
              </a:rPr>
              <a:t>Phúc</a:t>
            </a:r>
            <a:endParaRPr lang="en-US" sz="3500" dirty="0">
              <a:solidFill>
                <a:srgbClr val="4294CE"/>
              </a:solidFill>
              <a:latin typeface="Open Sans"/>
              <a:ea typeface="Open Sans"/>
              <a:cs typeface="Open Sans"/>
              <a:sym typeface="Open Sans"/>
            </a:endParaRPr>
          </a:p>
          <a:p>
            <a:pPr algn="ctr">
              <a:lnSpc>
                <a:spcPts val="4900"/>
              </a:lnSpc>
            </a:pPr>
            <a:r>
              <a:rPr lang="en-US" sz="3500" dirty="0" err="1">
                <a:solidFill>
                  <a:srgbClr val="4294CE"/>
                </a:solidFill>
                <a:latin typeface="Open Sans"/>
                <a:ea typeface="Open Sans"/>
                <a:cs typeface="Open Sans"/>
                <a:sym typeface="Open Sans"/>
              </a:rPr>
              <a:t>Lương</a:t>
            </a:r>
            <a:r>
              <a:rPr lang="en-US" sz="3500" dirty="0">
                <a:solidFill>
                  <a:srgbClr val="4294CE"/>
                </a:solidFill>
                <a:latin typeface="Open Sans"/>
                <a:ea typeface="Open Sans"/>
                <a:cs typeface="Open Sans"/>
                <a:sym typeface="Open Sans"/>
              </a:rPr>
              <a:t> </a:t>
            </a:r>
            <a:r>
              <a:rPr lang="en-US" sz="3500" dirty="0" err="1">
                <a:solidFill>
                  <a:srgbClr val="4294CE"/>
                </a:solidFill>
                <a:latin typeface="Open Sans"/>
                <a:ea typeface="Open Sans"/>
                <a:cs typeface="Open Sans"/>
                <a:sym typeface="Open Sans"/>
              </a:rPr>
              <a:t>Đức</a:t>
            </a:r>
            <a:r>
              <a:rPr lang="en-US" sz="3500" dirty="0">
                <a:solidFill>
                  <a:srgbClr val="4294CE"/>
                </a:solidFill>
                <a:latin typeface="Open Sans"/>
                <a:ea typeface="Open Sans"/>
                <a:cs typeface="Open Sans"/>
                <a:sym typeface="Open Sans"/>
              </a:rPr>
              <a:t> </a:t>
            </a:r>
            <a:r>
              <a:rPr lang="en-US" sz="3500" dirty="0" err="1">
                <a:solidFill>
                  <a:srgbClr val="4294CE"/>
                </a:solidFill>
                <a:latin typeface="Open Sans"/>
                <a:ea typeface="Open Sans"/>
                <a:cs typeface="Open Sans"/>
                <a:sym typeface="Open Sans"/>
              </a:rPr>
              <a:t>Hoà</a:t>
            </a:r>
            <a:endParaRPr lang="en-US" sz="3500" dirty="0">
              <a:solidFill>
                <a:srgbClr val="4294CE"/>
              </a:solidFill>
              <a:latin typeface="Open Sans"/>
              <a:ea typeface="Open Sans"/>
              <a:cs typeface="Open Sans"/>
              <a:sym typeface="Open Sans"/>
            </a:endParaRPr>
          </a:p>
          <a:p>
            <a:pPr algn="ctr">
              <a:lnSpc>
                <a:spcPts val="4900"/>
              </a:lnSpc>
            </a:pPr>
            <a:r>
              <a:rPr lang="en-US" sz="3500" dirty="0" err="1">
                <a:solidFill>
                  <a:srgbClr val="4294CE"/>
                </a:solidFill>
                <a:latin typeface="Open Sans"/>
                <a:ea typeface="Open Sans"/>
                <a:cs typeface="Open Sans"/>
                <a:sym typeface="Open Sans"/>
              </a:rPr>
              <a:t>Nguyễn</a:t>
            </a:r>
            <a:r>
              <a:rPr lang="en-US" sz="3500" dirty="0">
                <a:solidFill>
                  <a:srgbClr val="4294CE"/>
                </a:solidFill>
                <a:latin typeface="Open Sans"/>
                <a:ea typeface="Open Sans"/>
                <a:cs typeface="Open Sans"/>
                <a:sym typeface="Open Sans"/>
              </a:rPr>
              <a:t> </a:t>
            </a:r>
            <a:r>
              <a:rPr lang="en-US" sz="3500" dirty="0" err="1">
                <a:solidFill>
                  <a:srgbClr val="4294CE"/>
                </a:solidFill>
                <a:latin typeface="Open Sans"/>
                <a:ea typeface="Open Sans"/>
                <a:cs typeface="Open Sans"/>
                <a:sym typeface="Open Sans"/>
              </a:rPr>
              <a:t>Đức</a:t>
            </a:r>
            <a:r>
              <a:rPr lang="en-US" sz="3500" dirty="0">
                <a:solidFill>
                  <a:srgbClr val="4294CE"/>
                </a:solidFill>
                <a:latin typeface="Open Sans"/>
                <a:ea typeface="Open Sans"/>
                <a:cs typeface="Open Sans"/>
                <a:sym typeface="Open Sans"/>
              </a:rPr>
              <a:t> </a:t>
            </a:r>
            <a:r>
              <a:rPr lang="en-US" sz="3500" dirty="0" err="1">
                <a:solidFill>
                  <a:srgbClr val="4294CE"/>
                </a:solidFill>
                <a:latin typeface="Open Sans"/>
                <a:ea typeface="Open Sans"/>
                <a:cs typeface="Open Sans"/>
                <a:sym typeface="Open Sans"/>
              </a:rPr>
              <a:t>Duy</a:t>
            </a:r>
            <a:endParaRPr lang="en-US" sz="3500" dirty="0">
              <a:solidFill>
                <a:srgbClr val="4294CE"/>
              </a:solidFill>
              <a:latin typeface="Open Sans"/>
              <a:ea typeface="Open Sans"/>
              <a:cs typeface="Open Sans"/>
              <a:sym typeface="Open Sans"/>
            </a:endParaRPr>
          </a:p>
          <a:p>
            <a:pPr algn="ctr">
              <a:lnSpc>
                <a:spcPts val="4900"/>
              </a:lnSpc>
            </a:pPr>
            <a:endParaRPr lang="en-US" sz="3500" dirty="0">
              <a:solidFill>
                <a:srgbClr val="4294CE"/>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351607" y="927505"/>
            <a:ext cx="15584786" cy="949325"/>
          </a:xfrm>
          <a:prstGeom prst="rect">
            <a:avLst/>
          </a:prstGeom>
        </p:spPr>
        <p:txBody>
          <a:bodyPr lIns="0" tIns="0" rIns="0" bIns="0" rtlCol="0" anchor="t">
            <a:spAutoFit/>
          </a:bodyPr>
          <a:lstStyle/>
          <a:p>
            <a:pPr algn="ctr">
              <a:lnSpc>
                <a:spcPts val="7150"/>
              </a:lnSpc>
            </a:pPr>
            <a:r>
              <a:rPr lang="en-US" sz="6500" b="1">
                <a:solidFill>
                  <a:srgbClr val="034383"/>
                </a:solidFill>
                <a:latin typeface="Ubuntu Bold"/>
                <a:ea typeface="Ubuntu Bold"/>
                <a:cs typeface="Ubuntu Bold"/>
                <a:sym typeface="Ubuntu Bold"/>
              </a:rPr>
              <a:t>PHẦN MỀM</a:t>
            </a:r>
          </a:p>
        </p:txBody>
      </p:sp>
      <p:sp>
        <p:nvSpPr>
          <p:cNvPr id="3" name="Freeform 3"/>
          <p:cNvSpPr/>
          <p:nvPr/>
        </p:nvSpPr>
        <p:spPr>
          <a:xfrm rot="-5400000" flipH="1">
            <a:off x="-835100" y="-864327"/>
            <a:ext cx="6157558" cy="6157558"/>
          </a:xfrm>
          <a:custGeom>
            <a:avLst/>
            <a:gdLst/>
            <a:ahLst/>
            <a:cxnLst/>
            <a:rect l="l" t="t" r="r" b="b"/>
            <a:pathLst>
              <a:path w="6157558" h="6157558">
                <a:moveTo>
                  <a:pt x="6157558" y="0"/>
                </a:moveTo>
                <a:lnTo>
                  <a:pt x="0" y="0"/>
                </a:lnTo>
                <a:lnTo>
                  <a:pt x="0" y="6157557"/>
                </a:lnTo>
                <a:lnTo>
                  <a:pt x="6157558" y="6157557"/>
                </a:lnTo>
                <a:lnTo>
                  <a:pt x="6157558"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AutoShape 4"/>
          <p:cNvSpPr/>
          <p:nvPr/>
        </p:nvSpPr>
        <p:spPr>
          <a:xfrm>
            <a:off x="5527265" y="2885906"/>
            <a:ext cx="864254" cy="0"/>
          </a:xfrm>
          <a:prstGeom prst="line">
            <a:avLst/>
          </a:prstGeom>
          <a:ln w="38100" cap="flat">
            <a:solidFill>
              <a:srgbClr val="034383"/>
            </a:solidFill>
            <a:prstDash val="solid"/>
            <a:headEnd type="none" w="sm" len="sm"/>
            <a:tailEnd type="oval" w="lg" len="lg"/>
          </a:ln>
        </p:spPr>
      </p:sp>
      <p:sp>
        <p:nvSpPr>
          <p:cNvPr id="5" name="AutoShape 5"/>
          <p:cNvSpPr/>
          <p:nvPr/>
        </p:nvSpPr>
        <p:spPr>
          <a:xfrm flipH="1">
            <a:off x="4459846" y="3489253"/>
            <a:ext cx="0" cy="864254"/>
          </a:xfrm>
          <a:prstGeom prst="line">
            <a:avLst/>
          </a:prstGeom>
          <a:ln w="47625" cap="flat">
            <a:solidFill>
              <a:srgbClr val="034383"/>
            </a:solidFill>
            <a:prstDash val="solid"/>
            <a:headEnd type="none" w="sm" len="sm"/>
            <a:tailEnd type="none" w="sm" len="sm"/>
          </a:ln>
        </p:spPr>
      </p:sp>
      <p:grpSp>
        <p:nvGrpSpPr>
          <p:cNvPr id="6" name="Group 6"/>
          <p:cNvGrpSpPr/>
          <p:nvPr/>
        </p:nvGrpSpPr>
        <p:grpSpPr>
          <a:xfrm>
            <a:off x="3593179" y="2036416"/>
            <a:ext cx="1698980" cy="1698980"/>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BC613"/>
            </a:solidFill>
          </p:spPr>
        </p:sp>
        <p:sp>
          <p:nvSpPr>
            <p:cNvPr id="8" name="TextBox 8"/>
            <p:cNvSpPr txBox="1"/>
            <p:nvPr/>
          </p:nvSpPr>
          <p:spPr>
            <a:xfrm>
              <a:off x="76200" y="38100"/>
              <a:ext cx="660400" cy="698500"/>
            </a:xfrm>
            <a:prstGeom prst="rect">
              <a:avLst/>
            </a:prstGeom>
          </p:spPr>
          <p:txBody>
            <a:bodyPr lIns="45804" tIns="45804" rIns="45804" bIns="45804" rtlCol="0" anchor="ctr"/>
            <a:lstStyle/>
            <a:p>
              <a:pPr algn="ctr">
                <a:lnSpc>
                  <a:spcPts val="2940"/>
                </a:lnSpc>
              </a:pPr>
              <a:r>
                <a:rPr lang="en-US" sz="2100" b="1">
                  <a:solidFill>
                    <a:srgbClr val="EFEFEF"/>
                  </a:solidFill>
                  <a:latin typeface="Open Sans Bold"/>
                  <a:ea typeface="Open Sans Bold"/>
                  <a:cs typeface="Open Sans Bold"/>
                  <a:sym typeface="Open Sans Bold"/>
                </a:rPr>
                <a:t>Buildroot</a:t>
              </a:r>
            </a:p>
          </p:txBody>
        </p:sp>
      </p:grpSp>
      <p:sp>
        <p:nvSpPr>
          <p:cNvPr id="9" name="TextBox 9"/>
          <p:cNvSpPr txBox="1"/>
          <p:nvPr/>
        </p:nvSpPr>
        <p:spPr>
          <a:xfrm>
            <a:off x="6828996" y="2600156"/>
            <a:ext cx="6563868" cy="514350"/>
          </a:xfrm>
          <a:prstGeom prst="rect">
            <a:avLst/>
          </a:prstGeom>
        </p:spPr>
        <p:txBody>
          <a:bodyPr lIns="0" tIns="0" rIns="0" bIns="0" rtlCol="0" anchor="t">
            <a:spAutoFit/>
          </a:bodyPr>
          <a:lstStyle/>
          <a:p>
            <a:pPr marL="0" lvl="0" indent="0" algn="just">
              <a:lnSpc>
                <a:spcPts val="4200"/>
              </a:lnSpc>
              <a:spcBef>
                <a:spcPct val="0"/>
              </a:spcBef>
            </a:pPr>
            <a:r>
              <a:rPr lang="en-US" sz="3000" b="1" u="none" strike="noStrike">
                <a:solidFill>
                  <a:srgbClr val="0D1D29"/>
                </a:solidFill>
                <a:latin typeface="Open Sans Bold"/>
                <a:ea typeface="Open Sans Bold"/>
                <a:cs typeface="Open Sans Bold"/>
                <a:sym typeface="Open Sans Bold"/>
              </a:rPr>
              <a:t>Build hệ điều hành Linux nhẹ.</a:t>
            </a:r>
          </a:p>
        </p:txBody>
      </p:sp>
      <p:sp>
        <p:nvSpPr>
          <p:cNvPr id="10" name="AutoShape 10"/>
          <p:cNvSpPr/>
          <p:nvPr/>
        </p:nvSpPr>
        <p:spPr>
          <a:xfrm flipH="1">
            <a:off x="4459846" y="5503212"/>
            <a:ext cx="0" cy="864254"/>
          </a:xfrm>
          <a:prstGeom prst="line">
            <a:avLst/>
          </a:prstGeom>
          <a:ln w="47625" cap="flat">
            <a:solidFill>
              <a:srgbClr val="034383"/>
            </a:solidFill>
            <a:prstDash val="solid"/>
            <a:headEnd type="none" w="sm" len="sm"/>
            <a:tailEnd type="none" w="sm" len="sm"/>
          </a:ln>
        </p:spPr>
      </p:sp>
      <p:grpSp>
        <p:nvGrpSpPr>
          <p:cNvPr id="11" name="Group 11"/>
          <p:cNvGrpSpPr/>
          <p:nvPr/>
        </p:nvGrpSpPr>
        <p:grpSpPr>
          <a:xfrm>
            <a:off x="3593179" y="4070084"/>
            <a:ext cx="1698980" cy="169898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294CE"/>
            </a:solidFill>
          </p:spPr>
        </p:sp>
        <p:sp>
          <p:nvSpPr>
            <p:cNvPr id="13" name="TextBox 13"/>
            <p:cNvSpPr txBox="1"/>
            <p:nvPr/>
          </p:nvSpPr>
          <p:spPr>
            <a:xfrm>
              <a:off x="76200" y="38100"/>
              <a:ext cx="660400" cy="698500"/>
            </a:xfrm>
            <a:prstGeom prst="rect">
              <a:avLst/>
            </a:prstGeom>
          </p:spPr>
          <p:txBody>
            <a:bodyPr lIns="45804" tIns="45804" rIns="45804" bIns="45804" rtlCol="0" anchor="ctr"/>
            <a:lstStyle/>
            <a:p>
              <a:pPr algn="ctr">
                <a:lnSpc>
                  <a:spcPts val="2940"/>
                </a:lnSpc>
              </a:pPr>
              <a:r>
                <a:rPr lang="en-US" sz="2100" b="1">
                  <a:solidFill>
                    <a:srgbClr val="EFEFEF"/>
                  </a:solidFill>
                  <a:latin typeface="Open Sans Bold"/>
                  <a:ea typeface="Open Sans Bold"/>
                  <a:cs typeface="Open Sans Bold"/>
                  <a:sym typeface="Open Sans Bold"/>
                </a:rPr>
                <a:t>Systemd</a:t>
              </a:r>
            </a:p>
          </p:txBody>
        </p:sp>
      </p:grpSp>
      <p:grpSp>
        <p:nvGrpSpPr>
          <p:cNvPr id="14" name="Group 14"/>
          <p:cNvGrpSpPr/>
          <p:nvPr/>
        </p:nvGrpSpPr>
        <p:grpSpPr>
          <a:xfrm>
            <a:off x="3593179" y="6103752"/>
            <a:ext cx="1698980" cy="169898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34383"/>
            </a:solidFill>
          </p:spPr>
        </p:sp>
        <p:sp>
          <p:nvSpPr>
            <p:cNvPr id="16" name="TextBox 16"/>
            <p:cNvSpPr txBox="1"/>
            <p:nvPr/>
          </p:nvSpPr>
          <p:spPr>
            <a:xfrm>
              <a:off x="76200" y="38100"/>
              <a:ext cx="660400" cy="698500"/>
            </a:xfrm>
            <a:prstGeom prst="rect">
              <a:avLst/>
            </a:prstGeom>
          </p:spPr>
          <p:txBody>
            <a:bodyPr lIns="45804" tIns="45804" rIns="45804" bIns="45804" rtlCol="0" anchor="ctr"/>
            <a:lstStyle/>
            <a:p>
              <a:pPr algn="ctr">
                <a:lnSpc>
                  <a:spcPts val="2940"/>
                </a:lnSpc>
              </a:pPr>
              <a:r>
                <a:rPr lang="en-US" sz="2100" b="1">
                  <a:solidFill>
                    <a:srgbClr val="EFEFEF"/>
                  </a:solidFill>
                  <a:latin typeface="Open Sans Bold"/>
                  <a:ea typeface="Open Sans Bold"/>
                  <a:cs typeface="Open Sans Bold"/>
                  <a:sym typeface="Open Sans Bold"/>
                </a:rPr>
                <a:t>Driver kernel</a:t>
              </a:r>
            </a:p>
          </p:txBody>
        </p:sp>
      </p:grpSp>
      <p:sp>
        <p:nvSpPr>
          <p:cNvPr id="17" name="AutoShape 17"/>
          <p:cNvSpPr/>
          <p:nvPr/>
        </p:nvSpPr>
        <p:spPr>
          <a:xfrm>
            <a:off x="5527265" y="6875129"/>
            <a:ext cx="864254" cy="0"/>
          </a:xfrm>
          <a:prstGeom prst="line">
            <a:avLst/>
          </a:prstGeom>
          <a:ln w="38100" cap="flat">
            <a:solidFill>
              <a:srgbClr val="034383"/>
            </a:solidFill>
            <a:prstDash val="solid"/>
            <a:headEnd type="none" w="sm" len="sm"/>
            <a:tailEnd type="oval" w="lg" len="lg"/>
          </a:ln>
        </p:spPr>
      </p:sp>
      <p:sp>
        <p:nvSpPr>
          <p:cNvPr id="18" name="TextBox 18"/>
          <p:cNvSpPr txBox="1"/>
          <p:nvPr/>
        </p:nvSpPr>
        <p:spPr>
          <a:xfrm>
            <a:off x="6828996" y="6322679"/>
            <a:ext cx="8638946" cy="1047750"/>
          </a:xfrm>
          <a:prstGeom prst="rect">
            <a:avLst/>
          </a:prstGeom>
        </p:spPr>
        <p:txBody>
          <a:bodyPr lIns="0" tIns="0" rIns="0" bIns="0" rtlCol="0" anchor="t">
            <a:spAutoFit/>
          </a:bodyPr>
          <a:lstStyle/>
          <a:p>
            <a:pPr marL="0" lvl="0" indent="0" algn="just">
              <a:lnSpc>
                <a:spcPts val="4200"/>
              </a:lnSpc>
              <a:spcBef>
                <a:spcPct val="0"/>
              </a:spcBef>
            </a:pPr>
            <a:r>
              <a:rPr lang="en-US" sz="3000" b="1">
                <a:solidFill>
                  <a:srgbClr val="0D1D29"/>
                </a:solidFill>
                <a:latin typeface="Open Sans Bold"/>
                <a:ea typeface="Open Sans Bold"/>
                <a:cs typeface="Open Sans Bold"/>
                <a:sym typeface="Open Sans Bold"/>
              </a:rPr>
              <a:t>Viết bằng C, truy cập trực tiếp GPIO bằng ioremap, Bit-banging.</a:t>
            </a:r>
          </a:p>
        </p:txBody>
      </p:sp>
      <p:sp>
        <p:nvSpPr>
          <p:cNvPr id="19" name="AutoShape 19"/>
          <p:cNvSpPr/>
          <p:nvPr/>
        </p:nvSpPr>
        <p:spPr>
          <a:xfrm>
            <a:off x="5527265" y="4880518"/>
            <a:ext cx="864254" cy="0"/>
          </a:xfrm>
          <a:prstGeom prst="line">
            <a:avLst/>
          </a:prstGeom>
          <a:ln w="38100" cap="flat">
            <a:solidFill>
              <a:srgbClr val="034383"/>
            </a:solidFill>
            <a:prstDash val="solid"/>
            <a:headEnd type="none" w="sm" len="sm"/>
            <a:tailEnd type="oval" w="lg" len="lg"/>
          </a:ln>
        </p:spPr>
      </p:sp>
      <p:sp>
        <p:nvSpPr>
          <p:cNvPr id="20" name="TextBox 20"/>
          <p:cNvSpPr txBox="1"/>
          <p:nvPr/>
        </p:nvSpPr>
        <p:spPr>
          <a:xfrm>
            <a:off x="6828996" y="4594768"/>
            <a:ext cx="6563868" cy="514350"/>
          </a:xfrm>
          <a:prstGeom prst="rect">
            <a:avLst/>
          </a:prstGeom>
        </p:spPr>
        <p:txBody>
          <a:bodyPr lIns="0" tIns="0" rIns="0" bIns="0" rtlCol="0" anchor="t">
            <a:spAutoFit/>
          </a:bodyPr>
          <a:lstStyle/>
          <a:p>
            <a:pPr marL="0" lvl="0" indent="0" algn="just">
              <a:lnSpc>
                <a:spcPts val="4200"/>
              </a:lnSpc>
              <a:spcBef>
                <a:spcPct val="0"/>
              </a:spcBef>
            </a:pPr>
            <a:r>
              <a:rPr lang="en-US" sz="3000" b="1">
                <a:solidFill>
                  <a:srgbClr val="0D1D29"/>
                </a:solidFill>
                <a:latin typeface="Open Sans Bold"/>
                <a:ea typeface="Open Sans Bold"/>
                <a:cs typeface="Open Sans Bold"/>
                <a:sym typeface="Open Sans Bold"/>
              </a:rPr>
              <a:t>Quản lý khởi động và dịch vụ.</a:t>
            </a:r>
          </a:p>
        </p:txBody>
      </p:sp>
      <p:sp>
        <p:nvSpPr>
          <p:cNvPr id="21" name="Freeform 21"/>
          <p:cNvSpPr/>
          <p:nvPr/>
        </p:nvSpPr>
        <p:spPr>
          <a:xfrm rot="-5400000" flipV="1">
            <a:off x="12528572" y="6756308"/>
            <a:ext cx="6157558" cy="6157558"/>
          </a:xfrm>
          <a:custGeom>
            <a:avLst/>
            <a:gdLst/>
            <a:ahLst/>
            <a:cxnLst/>
            <a:rect l="l" t="t" r="r" b="b"/>
            <a:pathLst>
              <a:path w="6157558" h="6157558">
                <a:moveTo>
                  <a:pt x="0" y="6157558"/>
                </a:moveTo>
                <a:lnTo>
                  <a:pt x="6157557" y="6157558"/>
                </a:lnTo>
                <a:lnTo>
                  <a:pt x="6157557" y="0"/>
                </a:lnTo>
                <a:lnTo>
                  <a:pt x="0" y="0"/>
                </a:lnTo>
                <a:lnTo>
                  <a:pt x="0" y="6157558"/>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2" name="AutoShape 22"/>
          <p:cNvSpPr/>
          <p:nvPr/>
        </p:nvSpPr>
        <p:spPr>
          <a:xfrm flipH="1">
            <a:off x="4459846" y="7703980"/>
            <a:ext cx="0" cy="864254"/>
          </a:xfrm>
          <a:prstGeom prst="line">
            <a:avLst/>
          </a:prstGeom>
          <a:ln w="47625" cap="flat">
            <a:solidFill>
              <a:srgbClr val="034383"/>
            </a:solidFill>
            <a:prstDash val="solid"/>
            <a:headEnd type="none" w="sm" len="sm"/>
            <a:tailEnd type="none" w="sm" len="sm"/>
          </a:ln>
        </p:spPr>
      </p:sp>
      <p:grpSp>
        <p:nvGrpSpPr>
          <p:cNvPr id="23" name="Group 23"/>
          <p:cNvGrpSpPr/>
          <p:nvPr/>
        </p:nvGrpSpPr>
        <p:grpSpPr>
          <a:xfrm>
            <a:off x="3610356" y="8136107"/>
            <a:ext cx="1698980" cy="1698980"/>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66C4"/>
            </a:solidFill>
          </p:spPr>
        </p:sp>
        <p:sp>
          <p:nvSpPr>
            <p:cNvPr id="25" name="TextBox 25"/>
            <p:cNvSpPr txBox="1"/>
            <p:nvPr/>
          </p:nvSpPr>
          <p:spPr>
            <a:xfrm>
              <a:off x="76200" y="38100"/>
              <a:ext cx="660400" cy="698500"/>
            </a:xfrm>
            <a:prstGeom prst="rect">
              <a:avLst/>
            </a:prstGeom>
          </p:spPr>
          <p:txBody>
            <a:bodyPr lIns="45804" tIns="45804" rIns="45804" bIns="45804" rtlCol="0" anchor="ctr"/>
            <a:lstStyle/>
            <a:p>
              <a:pPr algn="ctr">
                <a:lnSpc>
                  <a:spcPts val="2940"/>
                </a:lnSpc>
              </a:pPr>
              <a:r>
                <a:rPr lang="en-US" sz="2100" b="1">
                  <a:solidFill>
                    <a:srgbClr val="EFEFEF"/>
                  </a:solidFill>
                  <a:latin typeface="Open Sans Bold"/>
                  <a:ea typeface="Open Sans Bold"/>
                  <a:cs typeface="Open Sans Bold"/>
                  <a:sym typeface="Open Sans Bold"/>
                </a:rPr>
                <a:t> MQTT</a:t>
              </a:r>
            </a:p>
          </p:txBody>
        </p:sp>
      </p:grpSp>
      <p:sp>
        <p:nvSpPr>
          <p:cNvPr id="26" name="AutoShape 26"/>
          <p:cNvSpPr/>
          <p:nvPr/>
        </p:nvSpPr>
        <p:spPr>
          <a:xfrm>
            <a:off x="5527265" y="8966547"/>
            <a:ext cx="864254" cy="0"/>
          </a:xfrm>
          <a:prstGeom prst="line">
            <a:avLst/>
          </a:prstGeom>
          <a:ln w="38100" cap="flat">
            <a:solidFill>
              <a:srgbClr val="034383"/>
            </a:solidFill>
            <a:prstDash val="solid"/>
            <a:headEnd type="none" w="sm" len="sm"/>
            <a:tailEnd type="oval" w="lg" len="lg"/>
          </a:ln>
        </p:spPr>
      </p:sp>
      <p:sp>
        <p:nvSpPr>
          <p:cNvPr id="27" name="TextBox 27"/>
          <p:cNvSpPr txBox="1"/>
          <p:nvPr/>
        </p:nvSpPr>
        <p:spPr>
          <a:xfrm>
            <a:off x="6811553" y="8680797"/>
            <a:ext cx="6875502" cy="514350"/>
          </a:xfrm>
          <a:prstGeom prst="rect">
            <a:avLst/>
          </a:prstGeom>
        </p:spPr>
        <p:txBody>
          <a:bodyPr lIns="0" tIns="0" rIns="0" bIns="0" rtlCol="0" anchor="t">
            <a:spAutoFit/>
          </a:bodyPr>
          <a:lstStyle/>
          <a:p>
            <a:pPr algn="ctr">
              <a:lnSpc>
                <a:spcPts val="4200"/>
              </a:lnSpc>
              <a:spcBef>
                <a:spcPct val="0"/>
              </a:spcBef>
            </a:pPr>
            <a:r>
              <a:rPr lang="en-US" sz="3000" b="1">
                <a:solidFill>
                  <a:srgbClr val="000000"/>
                </a:solidFill>
                <a:latin typeface="Open Sans Bold"/>
                <a:ea typeface="Open Sans Bold"/>
                <a:cs typeface="Open Sans Bold"/>
                <a:sym typeface="Open Sans Bold"/>
              </a:rPr>
              <a:t>Gửi dữ liệu cảm biến lên server/HMI</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351607" y="944705"/>
            <a:ext cx="15584786" cy="949325"/>
          </a:xfrm>
          <a:prstGeom prst="rect">
            <a:avLst/>
          </a:prstGeom>
        </p:spPr>
        <p:txBody>
          <a:bodyPr lIns="0" tIns="0" rIns="0" bIns="0" rtlCol="0" anchor="t">
            <a:spAutoFit/>
          </a:bodyPr>
          <a:lstStyle/>
          <a:p>
            <a:pPr algn="ctr">
              <a:lnSpc>
                <a:spcPts val="7150"/>
              </a:lnSpc>
            </a:pPr>
            <a:r>
              <a:rPr lang="en-US" sz="6500" b="1">
                <a:solidFill>
                  <a:srgbClr val="034383"/>
                </a:solidFill>
                <a:latin typeface="Ubuntu Bold"/>
                <a:ea typeface="Ubuntu Bold"/>
                <a:cs typeface="Ubuntu Bold"/>
                <a:sym typeface="Ubuntu Bold"/>
              </a:rPr>
              <a:t>🧰 GIỚI THIỆU BUILDROOT</a:t>
            </a:r>
          </a:p>
        </p:txBody>
      </p:sp>
      <p:sp>
        <p:nvSpPr>
          <p:cNvPr id="3" name="TextBox 3"/>
          <p:cNvSpPr txBox="1"/>
          <p:nvPr/>
        </p:nvSpPr>
        <p:spPr>
          <a:xfrm>
            <a:off x="1746570" y="2981298"/>
            <a:ext cx="5867360" cy="572651"/>
          </a:xfrm>
          <a:prstGeom prst="rect">
            <a:avLst/>
          </a:prstGeom>
        </p:spPr>
        <p:txBody>
          <a:bodyPr lIns="0" tIns="0" rIns="0" bIns="0" rtlCol="0" anchor="t">
            <a:spAutoFit/>
          </a:bodyPr>
          <a:lstStyle/>
          <a:p>
            <a:pPr marL="0" lvl="0" indent="0" algn="l">
              <a:lnSpc>
                <a:spcPts val="4234"/>
              </a:lnSpc>
              <a:spcBef>
                <a:spcPct val="0"/>
              </a:spcBef>
            </a:pPr>
            <a:r>
              <a:rPr lang="en-US" sz="3849" b="1">
                <a:solidFill>
                  <a:srgbClr val="FFFFFF"/>
                </a:solidFill>
                <a:latin typeface="Ubuntu Bold"/>
                <a:ea typeface="Ubuntu Bold"/>
                <a:cs typeface="Ubuntu Bold"/>
                <a:sym typeface="Ubuntu Bold"/>
              </a:rPr>
              <a:t>REVENUE PROJECTIONS</a:t>
            </a:r>
          </a:p>
        </p:txBody>
      </p:sp>
      <p:sp>
        <p:nvSpPr>
          <p:cNvPr id="4" name="Freeform 4"/>
          <p:cNvSpPr/>
          <p:nvPr/>
        </p:nvSpPr>
        <p:spPr>
          <a:xfrm>
            <a:off x="-484415" y="659562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5" name="Freeform 5"/>
          <p:cNvSpPr/>
          <p:nvPr/>
        </p:nvSpPr>
        <p:spPr>
          <a:xfrm flipH="1" flipV="1">
            <a:off x="14657615" y="-423420"/>
            <a:ext cx="4114800" cy="4114800"/>
          </a:xfrm>
          <a:custGeom>
            <a:avLst/>
            <a:gdLst/>
            <a:ahLst/>
            <a:cxnLst/>
            <a:rect l="l" t="t" r="r" b="b"/>
            <a:pathLst>
              <a:path w="4114800" h="4114800">
                <a:moveTo>
                  <a:pt x="4114800" y="4114800"/>
                </a:moveTo>
                <a:lnTo>
                  <a:pt x="0" y="4114800"/>
                </a:lnTo>
                <a:lnTo>
                  <a:pt x="0" y="0"/>
                </a:lnTo>
                <a:lnTo>
                  <a:pt x="4114800" y="0"/>
                </a:lnTo>
                <a:lnTo>
                  <a:pt x="4114800" y="411480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6" name="TextBox 6"/>
          <p:cNvSpPr txBox="1"/>
          <p:nvPr/>
        </p:nvSpPr>
        <p:spPr>
          <a:xfrm>
            <a:off x="1028700" y="2258290"/>
            <a:ext cx="15686315" cy="2454275"/>
          </a:xfrm>
          <a:prstGeom prst="rect">
            <a:avLst/>
          </a:prstGeom>
        </p:spPr>
        <p:txBody>
          <a:bodyPr lIns="0" tIns="0" rIns="0" bIns="0" rtlCol="0" anchor="t">
            <a:spAutoFit/>
          </a:bodyPr>
          <a:lstStyle/>
          <a:p>
            <a:pPr algn="just">
              <a:lnSpc>
                <a:spcPts val="4900"/>
              </a:lnSpc>
              <a:spcBef>
                <a:spcPct val="0"/>
              </a:spcBef>
            </a:pPr>
            <a:r>
              <a:rPr lang="en-US" sz="3500" b="1">
                <a:solidFill>
                  <a:srgbClr val="000000"/>
                </a:solidFill>
                <a:latin typeface="Open Sans Bold"/>
                <a:ea typeface="Open Sans Bold"/>
                <a:cs typeface="Open Sans Bold"/>
                <a:sym typeface="Open Sans Bold"/>
              </a:rPr>
              <a:t>Buildroot là một bộ công cụ đơn giản và hiệu quả giúp tạo hệ điều hành Linux nhúng hoàn chỉnh bằng cách biên dịch chéo (cross-compilation). Đây là giải pháp lý tưởng để xây dựng hệ thống tùy chỉnh cho BeagleBone Black (BBB).</a:t>
            </a:r>
          </a:p>
        </p:txBody>
      </p:sp>
      <p:sp>
        <p:nvSpPr>
          <p:cNvPr id="7" name="TextBox 7"/>
          <p:cNvSpPr txBox="1"/>
          <p:nvPr/>
        </p:nvSpPr>
        <p:spPr>
          <a:xfrm>
            <a:off x="3810187" y="5076825"/>
            <a:ext cx="12403324" cy="4311650"/>
          </a:xfrm>
          <a:prstGeom prst="rect">
            <a:avLst/>
          </a:prstGeom>
        </p:spPr>
        <p:txBody>
          <a:bodyPr lIns="0" tIns="0" rIns="0" bIns="0" rtlCol="0" anchor="t">
            <a:spAutoFit/>
          </a:bodyPr>
          <a:lstStyle/>
          <a:p>
            <a:pPr marL="755651" lvl="1" indent="-377825" algn="just">
              <a:lnSpc>
                <a:spcPts val="4900"/>
              </a:lnSpc>
              <a:buFont typeface="Arial"/>
              <a:buChar char="•"/>
            </a:pPr>
            <a:r>
              <a:rPr lang="en-US" sz="3500">
                <a:solidFill>
                  <a:srgbClr val="000000"/>
                </a:solidFill>
                <a:latin typeface="Open Sans"/>
                <a:ea typeface="Open Sans"/>
                <a:cs typeface="Open Sans"/>
                <a:sym typeface="Open Sans"/>
              </a:rPr>
              <a:t>📦 Thành phần chính của Buildroot:</a:t>
            </a:r>
          </a:p>
          <a:p>
            <a:pPr marL="755651" lvl="1" indent="-377825" algn="just">
              <a:lnSpc>
                <a:spcPts val="4900"/>
              </a:lnSpc>
              <a:buFont typeface="Arial"/>
              <a:buChar char="•"/>
            </a:pPr>
            <a:r>
              <a:rPr lang="en-US" sz="3500">
                <a:solidFill>
                  <a:srgbClr val="000000"/>
                </a:solidFill>
                <a:latin typeface="Open Sans"/>
                <a:ea typeface="Open Sans"/>
                <a:cs typeface="Open Sans"/>
                <a:sym typeface="Open Sans"/>
              </a:rPr>
              <a:t>Kernel: Linux kernel (từ mã nguồn hoặc ngoài)</a:t>
            </a:r>
          </a:p>
          <a:p>
            <a:pPr marL="755651" lvl="1" indent="-377825" algn="just">
              <a:lnSpc>
                <a:spcPts val="4900"/>
              </a:lnSpc>
              <a:buFont typeface="Arial"/>
              <a:buChar char="•"/>
            </a:pPr>
            <a:r>
              <a:rPr lang="en-US" sz="3500">
                <a:solidFill>
                  <a:srgbClr val="000000"/>
                </a:solidFill>
                <a:latin typeface="Open Sans"/>
                <a:ea typeface="Open Sans"/>
                <a:cs typeface="Open Sans"/>
                <a:sym typeface="Open Sans"/>
              </a:rPr>
              <a:t>RootFS: Hệ thống tệp gốc (thư viện, BusyBox, init)</a:t>
            </a:r>
          </a:p>
          <a:p>
            <a:pPr marL="755651" lvl="1" indent="-377825" algn="just">
              <a:lnSpc>
                <a:spcPts val="4900"/>
              </a:lnSpc>
              <a:buFont typeface="Arial"/>
              <a:buChar char="•"/>
            </a:pPr>
            <a:r>
              <a:rPr lang="en-US" sz="3500">
                <a:solidFill>
                  <a:srgbClr val="000000"/>
                </a:solidFill>
                <a:latin typeface="Open Sans"/>
                <a:ea typeface="Open Sans"/>
                <a:cs typeface="Open Sans"/>
                <a:sym typeface="Open Sans"/>
              </a:rPr>
              <a:t>Toolchain: Bộ cross-compiler cho ARM</a:t>
            </a:r>
          </a:p>
          <a:p>
            <a:pPr marL="755651" lvl="1" indent="-377825" algn="just">
              <a:lnSpc>
                <a:spcPts val="4900"/>
              </a:lnSpc>
              <a:buFont typeface="Arial"/>
              <a:buChar char="•"/>
            </a:pPr>
            <a:r>
              <a:rPr lang="en-US" sz="3500">
                <a:solidFill>
                  <a:srgbClr val="000000"/>
                </a:solidFill>
                <a:latin typeface="Open Sans"/>
                <a:ea typeface="Open Sans"/>
                <a:cs typeface="Open Sans"/>
                <a:sym typeface="Open Sans"/>
              </a:rPr>
              <a:t>Bootloader: U-Boot để khởi động BBB</a:t>
            </a:r>
          </a:p>
          <a:p>
            <a:pPr marL="755651" lvl="1" indent="-377825" algn="just">
              <a:lnSpc>
                <a:spcPts val="4900"/>
              </a:lnSpc>
              <a:buFont typeface="Arial"/>
              <a:buChar char="•"/>
            </a:pPr>
            <a:r>
              <a:rPr lang="en-US" sz="3500">
                <a:solidFill>
                  <a:srgbClr val="000000"/>
                </a:solidFill>
                <a:latin typeface="Open Sans"/>
                <a:ea typeface="Open Sans"/>
                <a:cs typeface="Open Sans"/>
                <a:sym typeface="Open Sans"/>
              </a:rPr>
              <a:t>Packages: Các phần mềm cần thiết (Python, mạng, v.v.)</a:t>
            </a:r>
          </a:p>
          <a:p>
            <a:pPr marL="755651" lvl="1" indent="-377825" algn="just">
              <a:lnSpc>
                <a:spcPts val="4900"/>
              </a:lnSpc>
              <a:buFont typeface="Arial"/>
              <a:buChar char="•"/>
            </a:pPr>
            <a:r>
              <a:rPr lang="en-US" sz="3500">
                <a:solidFill>
                  <a:srgbClr val="000000"/>
                </a:solidFill>
                <a:latin typeface="Open Sans"/>
                <a:ea typeface="Open Sans"/>
                <a:cs typeface="Open Sans"/>
                <a:sym typeface="Open Sans"/>
              </a:rPr>
              <a:t>Custom Scripts: Thêm driver, service, ứng dụng C tự viết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748894"/>
            <a:ext cx="15584786" cy="1854200"/>
          </a:xfrm>
          <a:prstGeom prst="rect">
            <a:avLst/>
          </a:prstGeom>
        </p:spPr>
        <p:txBody>
          <a:bodyPr lIns="0" tIns="0" rIns="0" bIns="0" rtlCol="0" anchor="t">
            <a:spAutoFit/>
          </a:bodyPr>
          <a:lstStyle/>
          <a:p>
            <a:pPr algn="l">
              <a:lnSpc>
                <a:spcPts val="7150"/>
              </a:lnSpc>
            </a:pPr>
            <a:r>
              <a:rPr lang="en-US" sz="6500" b="1">
                <a:solidFill>
                  <a:srgbClr val="034383"/>
                </a:solidFill>
                <a:latin typeface="Ubuntu Bold"/>
                <a:ea typeface="Ubuntu Bold"/>
                <a:cs typeface="Ubuntu Bold"/>
                <a:sym typeface="Ubuntu Bold"/>
              </a:rPr>
              <a:t>🔧 LIÊN HỆ VỚI DRIVER DHT11, BH1750, LED</a:t>
            </a:r>
          </a:p>
        </p:txBody>
      </p:sp>
      <p:sp>
        <p:nvSpPr>
          <p:cNvPr id="3" name="Freeform 3"/>
          <p:cNvSpPr/>
          <p:nvPr/>
        </p:nvSpPr>
        <p:spPr>
          <a:xfrm flipH="1">
            <a:off x="8001000" y="0"/>
            <a:ext cx="10287000" cy="10287000"/>
          </a:xfrm>
          <a:custGeom>
            <a:avLst/>
            <a:gdLst/>
            <a:ahLst/>
            <a:cxnLst/>
            <a:rect l="l" t="t" r="r" b="b"/>
            <a:pathLst>
              <a:path w="10287000" h="10287000">
                <a:moveTo>
                  <a:pt x="10287000" y="0"/>
                </a:moveTo>
                <a:lnTo>
                  <a:pt x="0" y="0"/>
                </a:lnTo>
                <a:lnTo>
                  <a:pt x="0" y="10287000"/>
                </a:lnTo>
                <a:lnTo>
                  <a:pt x="10287000" y="10287000"/>
                </a:lnTo>
                <a:lnTo>
                  <a:pt x="1028700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4" name="TextBox 4"/>
          <p:cNvSpPr txBox="1"/>
          <p:nvPr/>
        </p:nvSpPr>
        <p:spPr>
          <a:xfrm>
            <a:off x="1028700" y="4092642"/>
            <a:ext cx="13153296" cy="5549900"/>
          </a:xfrm>
          <a:prstGeom prst="rect">
            <a:avLst/>
          </a:prstGeom>
        </p:spPr>
        <p:txBody>
          <a:bodyPr lIns="0" tIns="0" rIns="0" bIns="0" rtlCol="0" anchor="t">
            <a:spAutoFit/>
          </a:bodyPr>
          <a:lstStyle/>
          <a:p>
            <a:pPr marL="755651" lvl="1" indent="-377825" algn="just">
              <a:lnSpc>
                <a:spcPts val="4900"/>
              </a:lnSpc>
              <a:buFont typeface="Arial"/>
              <a:buChar char="•"/>
            </a:pPr>
            <a:r>
              <a:rPr lang="en-US" sz="3500" b="1">
                <a:solidFill>
                  <a:srgbClr val="000000"/>
                </a:solidFill>
                <a:latin typeface="Open Sans Bold"/>
                <a:ea typeface="Open Sans Bold"/>
                <a:cs typeface="Open Sans Bold"/>
                <a:sym typeface="Open Sans Bold"/>
              </a:rPr>
              <a:t>Buildroot cho phép tích hợp dễ dàng các driver kernel tự viết vào kernel hoặc dưới dạng module ngoài. Đồng thời, nó tạo môi trường hệ thống đầy đủ để chạy ứng dụng app.c giao tiếp với 3 driver này (đọc cảm biến, điều khiển LED) trên BBB.</a:t>
            </a:r>
          </a:p>
          <a:p>
            <a:pPr marL="755651" lvl="1" indent="-377825" algn="just">
              <a:lnSpc>
                <a:spcPts val="4900"/>
              </a:lnSpc>
              <a:buFont typeface="Arial"/>
              <a:buChar char="•"/>
            </a:pPr>
            <a:r>
              <a:rPr lang="en-US" sz="3500" b="1">
                <a:solidFill>
                  <a:srgbClr val="000000"/>
                </a:solidFill>
                <a:latin typeface="Open Sans Bold"/>
                <a:ea typeface="Open Sans Bold"/>
                <a:cs typeface="Open Sans Bold"/>
                <a:sym typeface="Open Sans Bold"/>
              </a:rPr>
              <a:t>👉 Chỉ cần một lệnh make, Buildroot tự động tạo ra:</a:t>
            </a:r>
          </a:p>
          <a:p>
            <a:pPr marL="1511301" lvl="2" indent="-503767" algn="just">
              <a:lnSpc>
                <a:spcPts val="4900"/>
              </a:lnSpc>
              <a:buFont typeface="Arial"/>
              <a:buChar char="⚬"/>
            </a:pPr>
            <a:r>
              <a:rPr lang="en-US" sz="3500" b="1">
                <a:solidFill>
                  <a:srgbClr val="000000"/>
                </a:solidFill>
                <a:latin typeface="Open Sans Bold"/>
                <a:ea typeface="Open Sans Bold"/>
                <a:cs typeface="Open Sans Bold"/>
                <a:sym typeface="Open Sans Bold"/>
              </a:rPr>
              <a:t>Kernel tích hợp driver</a:t>
            </a:r>
          </a:p>
          <a:p>
            <a:pPr marL="1511301" lvl="2" indent="-503767" algn="just">
              <a:lnSpc>
                <a:spcPts val="4900"/>
              </a:lnSpc>
              <a:buFont typeface="Arial"/>
              <a:buChar char="⚬"/>
            </a:pPr>
            <a:r>
              <a:rPr lang="en-US" sz="3500" b="1">
                <a:solidFill>
                  <a:srgbClr val="000000"/>
                </a:solidFill>
                <a:latin typeface="Open Sans Bold"/>
                <a:ea typeface="Open Sans Bold"/>
                <a:cs typeface="Open Sans Bold"/>
                <a:sym typeface="Open Sans Bold"/>
              </a:rPr>
              <a:t>Rootfs có sẵn ứng dụng</a:t>
            </a:r>
          </a:p>
          <a:p>
            <a:pPr marL="1511301" lvl="2" indent="-503767" algn="just">
              <a:lnSpc>
                <a:spcPts val="4900"/>
              </a:lnSpc>
              <a:buFont typeface="Arial"/>
              <a:buChar char="⚬"/>
            </a:pPr>
            <a:r>
              <a:rPr lang="en-US" sz="3500" b="1">
                <a:solidFill>
                  <a:srgbClr val="000000"/>
                </a:solidFill>
                <a:latin typeface="Open Sans Bold"/>
                <a:ea typeface="Open Sans Bold"/>
                <a:cs typeface="Open Sans Bold"/>
                <a:sym typeface="Open Sans Bold"/>
              </a:rPr>
              <a:t>File .img sẵn sàng flash vào BBB</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89645" y="445904"/>
            <a:ext cx="16110542" cy="1854200"/>
          </a:xfrm>
          <a:prstGeom prst="rect">
            <a:avLst/>
          </a:prstGeom>
        </p:spPr>
        <p:txBody>
          <a:bodyPr lIns="0" tIns="0" rIns="0" bIns="0" rtlCol="0" anchor="t">
            <a:spAutoFit/>
          </a:bodyPr>
          <a:lstStyle/>
          <a:p>
            <a:pPr algn="ctr">
              <a:lnSpc>
                <a:spcPts val="7150"/>
              </a:lnSpc>
            </a:pPr>
            <a:r>
              <a:rPr lang="en-US" sz="6500" b="1">
                <a:solidFill>
                  <a:srgbClr val="034383"/>
                </a:solidFill>
                <a:latin typeface="Ubuntu Bold"/>
                <a:ea typeface="Ubuntu Bold"/>
                <a:cs typeface="Ubuntu Bold"/>
                <a:sym typeface="Ubuntu Bold"/>
              </a:rPr>
              <a:t>🔗 MỐI LIÊN HỆ GIỮA DRIVER VÀ IOREMAP(), BIT-BANDING</a:t>
            </a:r>
          </a:p>
        </p:txBody>
      </p:sp>
      <p:grpSp>
        <p:nvGrpSpPr>
          <p:cNvPr id="3" name="Group 3"/>
          <p:cNvGrpSpPr/>
          <p:nvPr/>
        </p:nvGrpSpPr>
        <p:grpSpPr>
          <a:xfrm rot="-10800000">
            <a:off x="1068822" y="3255503"/>
            <a:ext cx="7833409" cy="6002797"/>
            <a:chOff x="0" y="0"/>
            <a:chExt cx="3295325" cy="2525231"/>
          </a:xfrm>
        </p:grpSpPr>
        <p:sp>
          <p:nvSpPr>
            <p:cNvPr id="4" name="Freeform 4"/>
            <p:cNvSpPr/>
            <p:nvPr/>
          </p:nvSpPr>
          <p:spPr>
            <a:xfrm>
              <a:off x="0" y="0"/>
              <a:ext cx="3295325" cy="2525231"/>
            </a:xfrm>
            <a:custGeom>
              <a:avLst/>
              <a:gdLst/>
              <a:ahLst/>
              <a:cxnLst/>
              <a:rect l="l" t="t" r="r" b="b"/>
              <a:pathLst>
                <a:path w="3295325" h="2525231">
                  <a:moveTo>
                    <a:pt x="0" y="0"/>
                  </a:moveTo>
                  <a:lnTo>
                    <a:pt x="3295325" y="0"/>
                  </a:lnTo>
                  <a:lnTo>
                    <a:pt x="3295325" y="2525231"/>
                  </a:lnTo>
                  <a:lnTo>
                    <a:pt x="0" y="2525231"/>
                  </a:lnTo>
                  <a:close/>
                </a:path>
              </a:pathLst>
            </a:custGeom>
            <a:solidFill>
              <a:srgbClr val="034383"/>
            </a:solidFill>
          </p:spPr>
        </p:sp>
        <p:sp>
          <p:nvSpPr>
            <p:cNvPr id="5" name="TextBox 5"/>
            <p:cNvSpPr txBox="1"/>
            <p:nvPr/>
          </p:nvSpPr>
          <p:spPr>
            <a:xfrm>
              <a:off x="0" y="-38100"/>
              <a:ext cx="3295325" cy="2563331"/>
            </a:xfrm>
            <a:prstGeom prst="rect">
              <a:avLst/>
            </a:prstGeom>
          </p:spPr>
          <p:txBody>
            <a:bodyPr lIns="50800" tIns="50800" rIns="50800" bIns="50800" rtlCol="0" anchor="ctr"/>
            <a:lstStyle/>
            <a:p>
              <a:pPr algn="ctr">
                <a:lnSpc>
                  <a:spcPts val="3295"/>
                </a:lnSpc>
              </a:pPr>
              <a:endParaRPr/>
            </a:p>
          </p:txBody>
        </p:sp>
      </p:grpSp>
      <p:grpSp>
        <p:nvGrpSpPr>
          <p:cNvPr id="6" name="Group 6"/>
          <p:cNvGrpSpPr/>
          <p:nvPr/>
        </p:nvGrpSpPr>
        <p:grpSpPr>
          <a:xfrm rot="-10800000">
            <a:off x="1351526" y="2504657"/>
            <a:ext cx="7293390" cy="6499810"/>
            <a:chOff x="0" y="0"/>
            <a:chExt cx="3068152" cy="2734313"/>
          </a:xfrm>
        </p:grpSpPr>
        <p:sp>
          <p:nvSpPr>
            <p:cNvPr id="7" name="Freeform 7"/>
            <p:cNvSpPr/>
            <p:nvPr/>
          </p:nvSpPr>
          <p:spPr>
            <a:xfrm>
              <a:off x="0" y="0"/>
              <a:ext cx="3068152" cy="2734313"/>
            </a:xfrm>
            <a:custGeom>
              <a:avLst/>
              <a:gdLst/>
              <a:ahLst/>
              <a:cxnLst/>
              <a:rect l="l" t="t" r="r" b="b"/>
              <a:pathLst>
                <a:path w="3068152" h="2734313">
                  <a:moveTo>
                    <a:pt x="0" y="0"/>
                  </a:moveTo>
                  <a:lnTo>
                    <a:pt x="3068152" y="0"/>
                  </a:lnTo>
                  <a:lnTo>
                    <a:pt x="3068152" y="2734313"/>
                  </a:lnTo>
                  <a:lnTo>
                    <a:pt x="0" y="2734313"/>
                  </a:lnTo>
                  <a:close/>
                </a:path>
              </a:pathLst>
            </a:custGeom>
            <a:solidFill>
              <a:srgbClr val="EFEFEF"/>
            </a:solidFill>
          </p:spPr>
        </p:sp>
        <p:sp>
          <p:nvSpPr>
            <p:cNvPr id="8" name="TextBox 8"/>
            <p:cNvSpPr txBox="1"/>
            <p:nvPr/>
          </p:nvSpPr>
          <p:spPr>
            <a:xfrm>
              <a:off x="0" y="-38100"/>
              <a:ext cx="3068152" cy="2772413"/>
            </a:xfrm>
            <a:prstGeom prst="rect">
              <a:avLst/>
            </a:prstGeom>
          </p:spPr>
          <p:txBody>
            <a:bodyPr lIns="50800" tIns="50800" rIns="50800" bIns="50800" rtlCol="0" anchor="ctr"/>
            <a:lstStyle/>
            <a:p>
              <a:pPr algn="ctr">
                <a:lnSpc>
                  <a:spcPts val="3295"/>
                </a:lnSpc>
              </a:pPr>
              <a:endParaRPr/>
            </a:p>
          </p:txBody>
        </p:sp>
      </p:grpSp>
      <p:sp>
        <p:nvSpPr>
          <p:cNvPr id="9" name="TextBox 9"/>
          <p:cNvSpPr txBox="1"/>
          <p:nvPr/>
        </p:nvSpPr>
        <p:spPr>
          <a:xfrm>
            <a:off x="1939092" y="2870821"/>
            <a:ext cx="5867360" cy="1102829"/>
          </a:xfrm>
          <a:prstGeom prst="rect">
            <a:avLst/>
          </a:prstGeom>
        </p:spPr>
        <p:txBody>
          <a:bodyPr lIns="0" tIns="0" rIns="0" bIns="0" rtlCol="0" anchor="t">
            <a:spAutoFit/>
          </a:bodyPr>
          <a:lstStyle/>
          <a:p>
            <a:pPr marL="0" lvl="0" indent="0" algn="ctr">
              <a:lnSpc>
                <a:spcPts val="4234"/>
              </a:lnSpc>
              <a:spcBef>
                <a:spcPct val="0"/>
              </a:spcBef>
            </a:pPr>
            <a:r>
              <a:rPr lang="en-US" sz="3849" b="1">
                <a:solidFill>
                  <a:srgbClr val="034383"/>
                </a:solidFill>
                <a:latin typeface="Ubuntu Bold"/>
                <a:ea typeface="Ubuntu Bold"/>
                <a:cs typeface="Ubuntu Bold"/>
                <a:sym typeface="Ubuntu Bold"/>
              </a:rPr>
              <a:t>🧠 IO</a:t>
            </a:r>
            <a:r>
              <a:rPr lang="en-US" sz="3849" b="1" u="none" strike="noStrike">
                <a:solidFill>
                  <a:srgbClr val="034383"/>
                </a:solidFill>
                <a:latin typeface="Ubuntu Bold"/>
                <a:ea typeface="Ubuntu Bold"/>
                <a:cs typeface="Ubuntu Bold"/>
                <a:sym typeface="Ubuntu Bold"/>
              </a:rPr>
              <a:t>REMAP() – ÁNH XẠ BỘ NHỚ PHẦN CỨNG</a:t>
            </a:r>
          </a:p>
        </p:txBody>
      </p:sp>
      <p:sp>
        <p:nvSpPr>
          <p:cNvPr id="10" name="TextBox 10"/>
          <p:cNvSpPr txBox="1"/>
          <p:nvPr/>
        </p:nvSpPr>
        <p:spPr>
          <a:xfrm>
            <a:off x="1685697" y="4387269"/>
            <a:ext cx="6599660" cy="4389755"/>
          </a:xfrm>
          <a:prstGeom prst="rect">
            <a:avLst/>
          </a:prstGeom>
        </p:spPr>
        <p:txBody>
          <a:bodyPr lIns="0" tIns="0" rIns="0" bIns="0" rtlCol="0" anchor="t">
            <a:spAutoFit/>
          </a:bodyPr>
          <a:lstStyle/>
          <a:p>
            <a:pPr algn="just">
              <a:lnSpc>
                <a:spcPts val="3219"/>
              </a:lnSpc>
            </a:pPr>
            <a:r>
              <a:rPr lang="en-US" sz="2299">
                <a:solidFill>
                  <a:srgbClr val="0D1D29"/>
                </a:solidFill>
                <a:latin typeface="Open Sans"/>
                <a:ea typeface="Open Sans"/>
                <a:cs typeface="Open Sans"/>
                <a:sym typeface="Open Sans"/>
              </a:rPr>
              <a:t>Trong Linux kernel, không thể truy cập trực tiếp địa chỉ vật lý của GPIO. Do đó, driver sử dụng:</a:t>
            </a:r>
          </a:p>
          <a:p>
            <a:pPr algn="just">
              <a:lnSpc>
                <a:spcPts val="3219"/>
              </a:lnSpc>
            </a:pPr>
            <a:endParaRPr lang="en-US" sz="2299">
              <a:solidFill>
                <a:srgbClr val="0D1D29"/>
              </a:solidFill>
              <a:latin typeface="Open Sans"/>
              <a:ea typeface="Open Sans"/>
              <a:cs typeface="Open Sans"/>
              <a:sym typeface="Open Sans"/>
            </a:endParaRPr>
          </a:p>
          <a:p>
            <a:pPr algn="just">
              <a:lnSpc>
                <a:spcPts val="3219"/>
              </a:lnSpc>
            </a:pPr>
            <a:r>
              <a:rPr lang="en-US" sz="2299">
                <a:solidFill>
                  <a:srgbClr val="0D1D29"/>
                </a:solidFill>
                <a:latin typeface="Open Sans"/>
                <a:ea typeface="Open Sans"/>
                <a:cs typeface="Open Sans"/>
                <a:sym typeface="Open Sans"/>
              </a:rPr>
              <a:t>🛠️ ioremap() để ánh xạ địa chỉ vật lý thanh ghi GPIO → thành địa chỉ ảo trong kernel space.</a:t>
            </a:r>
          </a:p>
          <a:p>
            <a:pPr algn="just">
              <a:lnSpc>
                <a:spcPts val="3219"/>
              </a:lnSpc>
            </a:pPr>
            <a:r>
              <a:rPr lang="en-US" sz="2299">
                <a:solidFill>
                  <a:srgbClr val="0D1D29"/>
                </a:solidFill>
                <a:latin typeface="Open Sans"/>
                <a:ea typeface="Open Sans"/>
                <a:cs typeface="Open Sans"/>
                <a:sym typeface="Open Sans"/>
              </a:rPr>
              <a:t>📌 Ứng dụng thực tế:</a:t>
            </a:r>
          </a:p>
          <a:p>
            <a:pPr marL="496569" lvl="1" indent="-248284" algn="just">
              <a:lnSpc>
                <a:spcPts val="3219"/>
              </a:lnSpc>
              <a:buFont typeface="Arial"/>
              <a:buChar char="•"/>
            </a:pPr>
            <a:r>
              <a:rPr lang="en-US" sz="2299">
                <a:solidFill>
                  <a:srgbClr val="0D1D29"/>
                </a:solidFill>
                <a:latin typeface="Open Sans"/>
                <a:ea typeface="Open Sans"/>
                <a:cs typeface="Open Sans"/>
                <a:sym typeface="Open Sans"/>
              </a:rPr>
              <a:t>Đọc ghi trực tiếp vào thanh ghi GPIO_OE, DATAIN, DATAOUT</a:t>
            </a:r>
          </a:p>
          <a:p>
            <a:pPr marL="496569" lvl="1" indent="-248284" algn="just">
              <a:lnSpc>
                <a:spcPts val="3219"/>
              </a:lnSpc>
              <a:buFont typeface="Arial"/>
              <a:buChar char="•"/>
            </a:pPr>
            <a:r>
              <a:rPr lang="en-US" sz="2299">
                <a:solidFill>
                  <a:srgbClr val="0D1D29"/>
                </a:solidFill>
                <a:latin typeface="Open Sans"/>
                <a:ea typeface="Open Sans"/>
                <a:cs typeface="Open Sans"/>
                <a:sym typeface="Open Sans"/>
              </a:rPr>
              <a:t>Điều khiển mức điện áp tại các chân GPIO cho thiết bị như BH1750,DHT11, LED</a:t>
            </a:r>
          </a:p>
          <a:p>
            <a:pPr marL="0" lvl="0" indent="0" algn="just">
              <a:lnSpc>
                <a:spcPts val="3219"/>
              </a:lnSpc>
              <a:spcBef>
                <a:spcPct val="0"/>
              </a:spcBef>
            </a:pPr>
            <a:endParaRPr lang="en-US" sz="2299">
              <a:solidFill>
                <a:srgbClr val="0D1D29"/>
              </a:solidFill>
              <a:latin typeface="Open Sans"/>
              <a:ea typeface="Open Sans"/>
              <a:cs typeface="Open Sans"/>
              <a:sym typeface="Open Sans"/>
            </a:endParaRPr>
          </a:p>
        </p:txBody>
      </p:sp>
      <p:sp>
        <p:nvSpPr>
          <p:cNvPr id="11" name="AutoShape 11"/>
          <p:cNvSpPr/>
          <p:nvPr/>
        </p:nvSpPr>
        <p:spPr>
          <a:xfrm>
            <a:off x="1786692" y="4206294"/>
            <a:ext cx="6423058" cy="0"/>
          </a:xfrm>
          <a:prstGeom prst="line">
            <a:avLst/>
          </a:prstGeom>
          <a:ln w="38100" cap="flat">
            <a:solidFill>
              <a:srgbClr val="034383"/>
            </a:solidFill>
            <a:prstDash val="solid"/>
            <a:headEnd type="oval" w="lg" len="lg"/>
            <a:tailEnd type="oval" w="lg" len="lg"/>
          </a:ln>
        </p:spPr>
      </p:sp>
      <p:grpSp>
        <p:nvGrpSpPr>
          <p:cNvPr id="12" name="Group 12"/>
          <p:cNvGrpSpPr/>
          <p:nvPr/>
        </p:nvGrpSpPr>
        <p:grpSpPr>
          <a:xfrm rot="-10800000">
            <a:off x="9385769" y="3241449"/>
            <a:ext cx="7833409" cy="6002797"/>
            <a:chOff x="0" y="0"/>
            <a:chExt cx="3295325" cy="2525231"/>
          </a:xfrm>
        </p:grpSpPr>
        <p:sp>
          <p:nvSpPr>
            <p:cNvPr id="13" name="Freeform 13"/>
            <p:cNvSpPr/>
            <p:nvPr/>
          </p:nvSpPr>
          <p:spPr>
            <a:xfrm>
              <a:off x="0" y="0"/>
              <a:ext cx="3295325" cy="2525231"/>
            </a:xfrm>
            <a:custGeom>
              <a:avLst/>
              <a:gdLst/>
              <a:ahLst/>
              <a:cxnLst/>
              <a:rect l="l" t="t" r="r" b="b"/>
              <a:pathLst>
                <a:path w="3295325" h="2525231">
                  <a:moveTo>
                    <a:pt x="0" y="0"/>
                  </a:moveTo>
                  <a:lnTo>
                    <a:pt x="3295325" y="0"/>
                  </a:lnTo>
                  <a:lnTo>
                    <a:pt x="3295325" y="2525231"/>
                  </a:lnTo>
                  <a:lnTo>
                    <a:pt x="0" y="2525231"/>
                  </a:lnTo>
                  <a:close/>
                </a:path>
              </a:pathLst>
            </a:custGeom>
            <a:solidFill>
              <a:srgbClr val="FBC613"/>
            </a:solidFill>
          </p:spPr>
        </p:sp>
        <p:sp>
          <p:nvSpPr>
            <p:cNvPr id="14" name="TextBox 14"/>
            <p:cNvSpPr txBox="1"/>
            <p:nvPr/>
          </p:nvSpPr>
          <p:spPr>
            <a:xfrm>
              <a:off x="0" y="-38100"/>
              <a:ext cx="3295325" cy="2563331"/>
            </a:xfrm>
            <a:prstGeom prst="rect">
              <a:avLst/>
            </a:prstGeom>
          </p:spPr>
          <p:txBody>
            <a:bodyPr lIns="50800" tIns="50800" rIns="50800" bIns="50800" rtlCol="0" anchor="ctr"/>
            <a:lstStyle/>
            <a:p>
              <a:pPr algn="ctr">
                <a:lnSpc>
                  <a:spcPts val="3295"/>
                </a:lnSpc>
              </a:pPr>
              <a:endParaRPr/>
            </a:p>
          </p:txBody>
        </p:sp>
      </p:grpSp>
      <p:grpSp>
        <p:nvGrpSpPr>
          <p:cNvPr id="15" name="Group 15"/>
          <p:cNvGrpSpPr/>
          <p:nvPr/>
        </p:nvGrpSpPr>
        <p:grpSpPr>
          <a:xfrm rot="-10800000">
            <a:off x="9668472" y="2490604"/>
            <a:ext cx="7293390" cy="6499810"/>
            <a:chOff x="0" y="0"/>
            <a:chExt cx="3068152" cy="2734313"/>
          </a:xfrm>
        </p:grpSpPr>
        <p:sp>
          <p:nvSpPr>
            <p:cNvPr id="16" name="Freeform 16"/>
            <p:cNvSpPr/>
            <p:nvPr/>
          </p:nvSpPr>
          <p:spPr>
            <a:xfrm>
              <a:off x="0" y="0"/>
              <a:ext cx="3068152" cy="2734313"/>
            </a:xfrm>
            <a:custGeom>
              <a:avLst/>
              <a:gdLst/>
              <a:ahLst/>
              <a:cxnLst/>
              <a:rect l="l" t="t" r="r" b="b"/>
              <a:pathLst>
                <a:path w="3068152" h="2734313">
                  <a:moveTo>
                    <a:pt x="0" y="0"/>
                  </a:moveTo>
                  <a:lnTo>
                    <a:pt x="3068152" y="0"/>
                  </a:lnTo>
                  <a:lnTo>
                    <a:pt x="3068152" y="2734313"/>
                  </a:lnTo>
                  <a:lnTo>
                    <a:pt x="0" y="2734313"/>
                  </a:lnTo>
                  <a:close/>
                </a:path>
              </a:pathLst>
            </a:custGeom>
            <a:solidFill>
              <a:srgbClr val="EFEFEF"/>
            </a:solidFill>
          </p:spPr>
        </p:sp>
        <p:sp>
          <p:nvSpPr>
            <p:cNvPr id="17" name="TextBox 17"/>
            <p:cNvSpPr txBox="1"/>
            <p:nvPr/>
          </p:nvSpPr>
          <p:spPr>
            <a:xfrm>
              <a:off x="0" y="-38100"/>
              <a:ext cx="3068152" cy="2772413"/>
            </a:xfrm>
            <a:prstGeom prst="rect">
              <a:avLst/>
            </a:prstGeom>
          </p:spPr>
          <p:txBody>
            <a:bodyPr lIns="50800" tIns="50800" rIns="50800" bIns="50800" rtlCol="0" anchor="ctr"/>
            <a:lstStyle/>
            <a:p>
              <a:pPr algn="ctr">
                <a:lnSpc>
                  <a:spcPts val="3295"/>
                </a:lnSpc>
              </a:pPr>
              <a:endParaRPr/>
            </a:p>
          </p:txBody>
        </p:sp>
      </p:grpSp>
      <p:sp>
        <p:nvSpPr>
          <p:cNvPr id="18" name="TextBox 18"/>
          <p:cNvSpPr txBox="1"/>
          <p:nvPr/>
        </p:nvSpPr>
        <p:spPr>
          <a:xfrm>
            <a:off x="10103638" y="3250974"/>
            <a:ext cx="6410364" cy="538609"/>
          </a:xfrm>
          <a:prstGeom prst="rect">
            <a:avLst/>
          </a:prstGeom>
        </p:spPr>
        <p:txBody>
          <a:bodyPr lIns="0" tIns="0" rIns="0" bIns="0" rtlCol="0" anchor="t">
            <a:spAutoFit/>
          </a:bodyPr>
          <a:lstStyle/>
          <a:p>
            <a:pPr algn="ctr">
              <a:lnSpc>
                <a:spcPts val="4234"/>
              </a:lnSpc>
            </a:pPr>
            <a:r>
              <a:rPr lang="en-US" sz="3849" b="1" dirty="0">
                <a:solidFill>
                  <a:srgbClr val="034383"/>
                </a:solidFill>
                <a:latin typeface="Ubuntu Bold"/>
                <a:ea typeface="Ubuntu Bold"/>
                <a:cs typeface="Ubuntu Bold"/>
                <a:sym typeface="Ubuntu Bold"/>
              </a:rPr>
              <a:t>🧮 BIT Banging</a:t>
            </a:r>
          </a:p>
        </p:txBody>
      </p:sp>
      <p:sp>
        <p:nvSpPr>
          <p:cNvPr id="19" name="TextBox 19"/>
          <p:cNvSpPr txBox="1"/>
          <p:nvPr/>
        </p:nvSpPr>
        <p:spPr>
          <a:xfrm>
            <a:off x="9868174" y="4438261"/>
            <a:ext cx="6893986" cy="4789805"/>
          </a:xfrm>
          <a:prstGeom prst="rect">
            <a:avLst/>
          </a:prstGeom>
        </p:spPr>
        <p:txBody>
          <a:bodyPr lIns="0" tIns="0" rIns="0" bIns="0" rtlCol="0" anchor="t">
            <a:spAutoFit/>
          </a:bodyPr>
          <a:lstStyle/>
          <a:p>
            <a:pPr algn="just">
              <a:lnSpc>
                <a:spcPts val="3220"/>
              </a:lnSpc>
            </a:pPr>
            <a:r>
              <a:rPr lang="en-US" sz="2300">
                <a:solidFill>
                  <a:srgbClr val="0D1D29"/>
                </a:solidFill>
                <a:latin typeface="Open Sans"/>
                <a:ea typeface="Open Sans"/>
                <a:cs typeface="Open Sans"/>
                <a:sym typeface="Open Sans"/>
              </a:rPr>
              <a:t>🧩 Các thao tác bit trong driver:</a:t>
            </a:r>
          </a:p>
          <a:p>
            <a:pPr algn="just">
              <a:lnSpc>
                <a:spcPts val="3220"/>
              </a:lnSpc>
            </a:pPr>
            <a:endParaRPr lang="en-US" sz="2300">
              <a:solidFill>
                <a:srgbClr val="0D1D29"/>
              </a:solidFill>
              <a:latin typeface="Open Sans"/>
              <a:ea typeface="Open Sans"/>
              <a:cs typeface="Open Sans"/>
              <a:sym typeface="Open Sans"/>
            </a:endParaRPr>
          </a:p>
          <a:p>
            <a:pPr marL="496571" lvl="1" indent="-248285" algn="just">
              <a:lnSpc>
                <a:spcPts val="3220"/>
              </a:lnSpc>
              <a:buFont typeface="Arial"/>
              <a:buChar char="•"/>
            </a:pPr>
            <a:r>
              <a:rPr lang="en-US" sz="2300">
                <a:solidFill>
                  <a:srgbClr val="0D1D29"/>
                </a:solidFill>
                <a:latin typeface="Open Sans"/>
                <a:ea typeface="Open Sans"/>
                <a:cs typeface="Open Sans"/>
                <a:sym typeface="Open Sans"/>
              </a:rPr>
              <a:t>⚙️ Cấu hình input/output:</a:t>
            </a:r>
          </a:p>
          <a:p>
            <a:pPr algn="just">
              <a:lnSpc>
                <a:spcPts val="3220"/>
              </a:lnSpc>
            </a:pPr>
            <a:r>
              <a:rPr lang="en-US" sz="2300">
                <a:solidFill>
                  <a:srgbClr val="0D1D29"/>
                </a:solidFill>
                <a:latin typeface="Open Sans"/>
                <a:ea typeface="Open Sans"/>
                <a:cs typeface="Open Sans"/>
                <a:sym typeface="Open Sans"/>
              </a:rPr>
              <a:t>        → Ghi/đọc bit trong GPIO_OE</a:t>
            </a:r>
          </a:p>
          <a:p>
            <a:pPr algn="just">
              <a:lnSpc>
                <a:spcPts val="3220"/>
              </a:lnSpc>
            </a:pPr>
            <a:endParaRPr lang="en-US" sz="2300">
              <a:solidFill>
                <a:srgbClr val="0D1D29"/>
              </a:solidFill>
              <a:latin typeface="Open Sans"/>
              <a:ea typeface="Open Sans"/>
              <a:cs typeface="Open Sans"/>
              <a:sym typeface="Open Sans"/>
            </a:endParaRPr>
          </a:p>
          <a:p>
            <a:pPr marL="496571" lvl="1" indent="-248285" algn="just">
              <a:lnSpc>
                <a:spcPts val="3220"/>
              </a:lnSpc>
              <a:buFont typeface="Arial"/>
              <a:buChar char="•"/>
            </a:pPr>
            <a:r>
              <a:rPr lang="en-US" sz="2300">
                <a:solidFill>
                  <a:srgbClr val="0D1D29"/>
                </a:solidFill>
                <a:latin typeface="Open Sans"/>
                <a:ea typeface="Open Sans"/>
                <a:cs typeface="Open Sans"/>
                <a:sym typeface="Open Sans"/>
              </a:rPr>
              <a:t>💡 Điều khiển tín hiệu (DHT11, BH1750):</a:t>
            </a:r>
          </a:p>
          <a:p>
            <a:pPr algn="just">
              <a:lnSpc>
                <a:spcPts val="3220"/>
              </a:lnSpc>
            </a:pPr>
            <a:r>
              <a:rPr lang="en-US" sz="2300">
                <a:solidFill>
                  <a:srgbClr val="0D1D29"/>
                </a:solidFill>
                <a:latin typeface="Open Sans"/>
                <a:ea typeface="Open Sans"/>
                <a:cs typeface="Open Sans"/>
                <a:sym typeface="Open Sans"/>
              </a:rPr>
              <a:t>        → Dùng |, &amp;~, &lt;&lt; trên GPIO_DATAOUT</a:t>
            </a:r>
          </a:p>
          <a:p>
            <a:pPr algn="just">
              <a:lnSpc>
                <a:spcPts val="3220"/>
              </a:lnSpc>
            </a:pPr>
            <a:endParaRPr lang="en-US" sz="2300">
              <a:solidFill>
                <a:srgbClr val="0D1D29"/>
              </a:solidFill>
              <a:latin typeface="Open Sans"/>
              <a:ea typeface="Open Sans"/>
              <a:cs typeface="Open Sans"/>
              <a:sym typeface="Open Sans"/>
            </a:endParaRPr>
          </a:p>
          <a:p>
            <a:pPr marL="496571" lvl="1" indent="-248285" algn="just">
              <a:lnSpc>
                <a:spcPts val="3220"/>
              </a:lnSpc>
              <a:buFont typeface="Arial"/>
              <a:buChar char="•"/>
            </a:pPr>
            <a:r>
              <a:rPr lang="en-US" sz="2300">
                <a:solidFill>
                  <a:srgbClr val="0D1D29"/>
                </a:solidFill>
                <a:latin typeface="Open Sans"/>
                <a:ea typeface="Open Sans"/>
                <a:cs typeface="Open Sans"/>
                <a:sym typeface="Open Sans"/>
              </a:rPr>
              <a:t>📶 Đọc dữ liệu nối tiếp:</a:t>
            </a:r>
          </a:p>
          <a:p>
            <a:pPr algn="just">
              <a:lnSpc>
                <a:spcPts val="3220"/>
              </a:lnSpc>
            </a:pPr>
            <a:r>
              <a:rPr lang="en-US" sz="2300">
                <a:solidFill>
                  <a:srgbClr val="0D1D29"/>
                </a:solidFill>
                <a:latin typeface="Open Sans"/>
                <a:ea typeface="Open Sans"/>
                <a:cs typeface="Open Sans"/>
                <a:sym typeface="Open Sans"/>
              </a:rPr>
              <a:t>        → DHT11: 40 bit nối tiếp</a:t>
            </a:r>
          </a:p>
          <a:p>
            <a:pPr algn="just">
              <a:lnSpc>
                <a:spcPts val="3220"/>
              </a:lnSpc>
            </a:pPr>
            <a:r>
              <a:rPr lang="en-US" sz="2300">
                <a:solidFill>
                  <a:srgbClr val="0D1D29"/>
                </a:solidFill>
                <a:latin typeface="Open Sans"/>
                <a:ea typeface="Open Sans"/>
                <a:cs typeface="Open Sans"/>
                <a:sym typeface="Open Sans"/>
              </a:rPr>
              <a:t>        → BH1750: I²C bit-banging từng bit</a:t>
            </a:r>
          </a:p>
          <a:p>
            <a:pPr algn="just">
              <a:lnSpc>
                <a:spcPts val="3220"/>
              </a:lnSpc>
              <a:spcBef>
                <a:spcPct val="0"/>
              </a:spcBef>
            </a:pPr>
            <a:endParaRPr lang="en-US" sz="2300">
              <a:solidFill>
                <a:srgbClr val="0D1D29"/>
              </a:solidFill>
              <a:latin typeface="Open Sans"/>
              <a:ea typeface="Open Sans"/>
              <a:cs typeface="Open Sans"/>
              <a:sym typeface="Open Sans"/>
            </a:endParaRPr>
          </a:p>
        </p:txBody>
      </p:sp>
      <p:sp>
        <p:nvSpPr>
          <p:cNvPr id="20" name="AutoShape 20"/>
          <p:cNvSpPr/>
          <p:nvPr/>
        </p:nvSpPr>
        <p:spPr>
          <a:xfrm>
            <a:off x="10103638" y="4187244"/>
            <a:ext cx="6423058" cy="0"/>
          </a:xfrm>
          <a:prstGeom prst="line">
            <a:avLst/>
          </a:prstGeom>
          <a:ln w="38100" cap="flat">
            <a:solidFill>
              <a:srgbClr val="034383"/>
            </a:solidFill>
            <a:prstDash val="solid"/>
            <a:headEnd type="oval" w="lg" len="lg"/>
            <a:tailEnd type="oval" w="lg" len="lg"/>
          </a:ln>
        </p:spPr>
      </p:sp>
      <p:sp>
        <p:nvSpPr>
          <p:cNvPr id="21" name="Freeform 21"/>
          <p:cNvSpPr/>
          <p:nvPr/>
        </p:nvSpPr>
        <p:spPr>
          <a:xfrm rot="5400000">
            <a:off x="11432597" y="-3044512"/>
            <a:ext cx="6562966" cy="7473357"/>
          </a:xfrm>
          <a:custGeom>
            <a:avLst/>
            <a:gdLst/>
            <a:ahLst/>
            <a:cxnLst/>
            <a:rect l="l" t="t" r="r" b="b"/>
            <a:pathLst>
              <a:path w="6562966" h="7473357">
                <a:moveTo>
                  <a:pt x="0" y="0"/>
                </a:moveTo>
                <a:lnTo>
                  <a:pt x="6562967" y="0"/>
                </a:lnTo>
                <a:lnTo>
                  <a:pt x="6562967" y="7473357"/>
                </a:lnTo>
                <a:lnTo>
                  <a:pt x="0" y="747335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8950238" y="0"/>
            <a:ext cx="10287000" cy="10287000"/>
          </a:xfrm>
          <a:custGeom>
            <a:avLst/>
            <a:gdLst/>
            <a:ahLst/>
            <a:cxnLst/>
            <a:rect l="l" t="t" r="r" b="b"/>
            <a:pathLst>
              <a:path w="10287000" h="10287000">
                <a:moveTo>
                  <a:pt x="10287000" y="0"/>
                </a:moveTo>
                <a:lnTo>
                  <a:pt x="0" y="0"/>
                </a:lnTo>
                <a:lnTo>
                  <a:pt x="0" y="10287000"/>
                </a:lnTo>
                <a:lnTo>
                  <a:pt x="10287000" y="10287000"/>
                </a:lnTo>
                <a:lnTo>
                  <a:pt x="1028700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flipV="1">
            <a:off x="-3443746" y="1236216"/>
            <a:ext cx="10287000" cy="10287000"/>
          </a:xfrm>
          <a:custGeom>
            <a:avLst/>
            <a:gdLst/>
            <a:ahLst/>
            <a:cxnLst/>
            <a:rect l="l" t="t" r="r" b="b"/>
            <a:pathLst>
              <a:path w="10287000" h="10287000">
                <a:moveTo>
                  <a:pt x="0" y="10287000"/>
                </a:moveTo>
                <a:lnTo>
                  <a:pt x="10287000" y="10287000"/>
                </a:lnTo>
                <a:lnTo>
                  <a:pt x="10287000" y="0"/>
                </a:lnTo>
                <a:lnTo>
                  <a:pt x="0" y="0"/>
                </a:lnTo>
                <a:lnTo>
                  <a:pt x="0" y="1028700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4" name="TextBox 4"/>
          <p:cNvSpPr txBox="1"/>
          <p:nvPr/>
        </p:nvSpPr>
        <p:spPr>
          <a:xfrm>
            <a:off x="383945" y="3040214"/>
            <a:ext cx="16224447" cy="6038489"/>
          </a:xfrm>
          <a:prstGeom prst="rect">
            <a:avLst/>
          </a:prstGeom>
        </p:spPr>
        <p:txBody>
          <a:bodyPr lIns="0" tIns="0" rIns="0" bIns="0" rtlCol="0" anchor="t">
            <a:spAutoFit/>
          </a:bodyPr>
          <a:lstStyle/>
          <a:p>
            <a:pPr marL="672442" lvl="1" indent="-336221" algn="just">
              <a:lnSpc>
                <a:spcPts val="4360"/>
              </a:lnSpc>
              <a:buFont typeface="Arial"/>
              <a:buChar char="•"/>
            </a:pPr>
            <a:r>
              <a:rPr lang="en-US" sz="3114" dirty="0">
                <a:solidFill>
                  <a:srgbClr val="000000"/>
                </a:solidFill>
                <a:latin typeface="Open Sans"/>
                <a:ea typeface="Open Sans"/>
                <a:cs typeface="Open Sans"/>
                <a:sym typeface="Open Sans"/>
              </a:rPr>
              <a:t>MQTT (Message Queuing Telemetry Transport) </a:t>
            </a:r>
            <a:r>
              <a:rPr lang="en-US" sz="3114" dirty="0" err="1">
                <a:solidFill>
                  <a:srgbClr val="000000"/>
                </a:solidFill>
                <a:latin typeface="Open Sans"/>
                <a:ea typeface="Open Sans"/>
                <a:cs typeface="Open Sans"/>
                <a:sym typeface="Open Sans"/>
              </a:rPr>
              <a:t>là</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giao</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thức</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giao</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tiếp</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nhẹ</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tối</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ưu</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cho</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thiết</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bị</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nhúng</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và</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mạng</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chậm</a:t>
            </a:r>
            <a:r>
              <a:rPr lang="en-US" sz="3114" dirty="0">
                <a:solidFill>
                  <a:srgbClr val="000000"/>
                </a:solidFill>
                <a:latin typeface="Open Sans"/>
                <a:ea typeface="Open Sans"/>
                <a:cs typeface="Open Sans"/>
                <a:sym typeface="Open Sans"/>
              </a:rPr>
              <a:t>.</a:t>
            </a:r>
          </a:p>
          <a:p>
            <a:pPr algn="just">
              <a:lnSpc>
                <a:spcPts val="4360"/>
              </a:lnSpc>
            </a:pPr>
            <a:endParaRPr lang="en-US" sz="3114" dirty="0">
              <a:solidFill>
                <a:srgbClr val="000000"/>
              </a:solidFill>
              <a:latin typeface="Open Sans"/>
              <a:ea typeface="Open Sans"/>
              <a:cs typeface="Open Sans"/>
              <a:sym typeface="Open Sans"/>
            </a:endParaRPr>
          </a:p>
          <a:p>
            <a:pPr marL="672442" lvl="1" indent="-336221" algn="just">
              <a:lnSpc>
                <a:spcPts val="4360"/>
              </a:lnSpc>
              <a:buFont typeface="Arial"/>
              <a:buChar char="•"/>
            </a:pPr>
            <a:r>
              <a:rPr lang="en-US" sz="3114" dirty="0" err="1">
                <a:solidFill>
                  <a:srgbClr val="000000"/>
                </a:solidFill>
                <a:latin typeface="Open Sans"/>
                <a:ea typeface="Open Sans"/>
                <a:cs typeface="Open Sans"/>
                <a:sym typeface="Open Sans"/>
              </a:rPr>
              <a:t>Mô</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hình</a:t>
            </a:r>
            <a:r>
              <a:rPr lang="en-US" sz="3114" dirty="0">
                <a:solidFill>
                  <a:srgbClr val="000000"/>
                </a:solidFill>
                <a:latin typeface="Open Sans"/>
                <a:ea typeface="Open Sans"/>
                <a:cs typeface="Open Sans"/>
                <a:sym typeface="Open Sans"/>
              </a:rPr>
              <a:t> pub/sub (publish/subscribe) </a:t>
            </a:r>
            <a:r>
              <a:rPr lang="en-US" sz="3114" dirty="0" err="1">
                <a:solidFill>
                  <a:srgbClr val="000000"/>
                </a:solidFill>
                <a:latin typeface="Open Sans"/>
                <a:ea typeface="Open Sans"/>
                <a:cs typeface="Open Sans"/>
                <a:sym typeface="Open Sans"/>
              </a:rPr>
              <a:t>giúp</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thiết</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bị</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gửi</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dữ</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liệu</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cảm</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biến</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đến</a:t>
            </a:r>
            <a:r>
              <a:rPr lang="en-US" sz="3114" dirty="0">
                <a:solidFill>
                  <a:srgbClr val="000000"/>
                </a:solidFill>
                <a:latin typeface="Open Sans"/>
                <a:ea typeface="Open Sans"/>
                <a:cs typeface="Open Sans"/>
                <a:sym typeface="Open Sans"/>
              </a:rPr>
              <a:t> server </a:t>
            </a:r>
            <a:r>
              <a:rPr lang="en-US" sz="3114" dirty="0" err="1">
                <a:solidFill>
                  <a:srgbClr val="000000"/>
                </a:solidFill>
                <a:latin typeface="Open Sans"/>
                <a:ea typeface="Open Sans"/>
                <a:cs typeface="Open Sans"/>
                <a:sym typeface="Open Sans"/>
              </a:rPr>
              <a:t>hoặc</a:t>
            </a:r>
            <a:r>
              <a:rPr lang="en-US" sz="3114" dirty="0">
                <a:solidFill>
                  <a:srgbClr val="000000"/>
                </a:solidFill>
                <a:latin typeface="Open Sans"/>
                <a:ea typeface="Open Sans"/>
                <a:cs typeface="Open Sans"/>
                <a:sym typeface="Open Sans"/>
              </a:rPr>
              <a:t> HMI </a:t>
            </a:r>
            <a:r>
              <a:rPr lang="en-US" sz="3114" dirty="0" err="1">
                <a:solidFill>
                  <a:srgbClr val="000000"/>
                </a:solidFill>
                <a:latin typeface="Open Sans"/>
                <a:ea typeface="Open Sans"/>
                <a:cs typeface="Open Sans"/>
                <a:sym typeface="Open Sans"/>
              </a:rPr>
              <a:t>theo</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thời</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gian</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thực</a:t>
            </a:r>
            <a:r>
              <a:rPr lang="en-US" sz="3114" dirty="0">
                <a:solidFill>
                  <a:srgbClr val="000000"/>
                </a:solidFill>
                <a:latin typeface="Open Sans"/>
                <a:ea typeface="Open Sans"/>
                <a:cs typeface="Open Sans"/>
                <a:sym typeface="Open Sans"/>
              </a:rPr>
              <a:t>.</a:t>
            </a:r>
          </a:p>
          <a:p>
            <a:pPr algn="just">
              <a:lnSpc>
                <a:spcPts val="4360"/>
              </a:lnSpc>
            </a:pPr>
            <a:endParaRPr lang="en-US" sz="3114" dirty="0">
              <a:solidFill>
                <a:srgbClr val="000000"/>
              </a:solidFill>
              <a:latin typeface="Open Sans"/>
              <a:ea typeface="Open Sans"/>
              <a:cs typeface="Open Sans"/>
              <a:sym typeface="Open Sans"/>
            </a:endParaRPr>
          </a:p>
          <a:p>
            <a:pPr marL="672442" lvl="1" indent="-336221" algn="just">
              <a:lnSpc>
                <a:spcPts val="4360"/>
              </a:lnSpc>
              <a:buFont typeface="Arial"/>
              <a:buChar char="•"/>
            </a:pPr>
            <a:r>
              <a:rPr lang="en-US" sz="3114" dirty="0" err="1">
                <a:solidFill>
                  <a:srgbClr val="000000"/>
                </a:solidFill>
                <a:latin typeface="Open Sans"/>
                <a:ea typeface="Open Sans"/>
                <a:cs typeface="Open Sans"/>
                <a:sym typeface="Open Sans"/>
              </a:rPr>
              <a:t>Ưu</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điểm</a:t>
            </a:r>
            <a:r>
              <a:rPr lang="en-US" sz="3114" dirty="0">
                <a:solidFill>
                  <a:srgbClr val="000000"/>
                </a:solidFill>
                <a:latin typeface="Open Sans"/>
                <a:ea typeface="Open Sans"/>
                <a:cs typeface="Open Sans"/>
                <a:sym typeface="Open Sans"/>
              </a:rPr>
              <a:t>:</a:t>
            </a:r>
          </a:p>
          <a:p>
            <a:pPr algn="just">
              <a:lnSpc>
                <a:spcPts val="4360"/>
              </a:lnSpc>
            </a:pPr>
            <a:endParaRPr lang="en-US" sz="3114" dirty="0">
              <a:solidFill>
                <a:srgbClr val="000000"/>
              </a:solidFill>
              <a:latin typeface="Open Sans"/>
              <a:ea typeface="Open Sans"/>
              <a:cs typeface="Open Sans"/>
              <a:sym typeface="Open Sans"/>
            </a:endParaRPr>
          </a:p>
          <a:p>
            <a:pPr algn="just">
              <a:lnSpc>
                <a:spcPts val="4360"/>
              </a:lnSpc>
              <a:spcBef>
                <a:spcPct val="0"/>
              </a:spcBef>
            </a:pPr>
            <a:r>
              <a:rPr lang="en-US" sz="3114" dirty="0">
                <a:solidFill>
                  <a:srgbClr val="000000"/>
                </a:solidFill>
                <a:latin typeface="Open Sans"/>
                <a:ea typeface="Open Sans"/>
                <a:cs typeface="Open Sans"/>
                <a:sym typeface="Open Sans"/>
              </a:rPr>
              <a:t>           🔁 </a:t>
            </a:r>
            <a:r>
              <a:rPr lang="en-US" sz="3114" dirty="0" err="1">
                <a:solidFill>
                  <a:srgbClr val="000000"/>
                </a:solidFill>
                <a:latin typeface="Open Sans"/>
                <a:ea typeface="Open Sans"/>
                <a:cs typeface="Open Sans"/>
                <a:sym typeface="Open Sans"/>
              </a:rPr>
              <a:t>Kết</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nối</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duy</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trì</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liên</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tục</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độ</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trễ</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thấp</a:t>
            </a:r>
            <a:endParaRPr lang="en-US" sz="3114" dirty="0">
              <a:solidFill>
                <a:srgbClr val="000000"/>
              </a:solidFill>
              <a:latin typeface="Open Sans"/>
              <a:ea typeface="Open Sans"/>
              <a:cs typeface="Open Sans"/>
              <a:sym typeface="Open Sans"/>
            </a:endParaRPr>
          </a:p>
          <a:p>
            <a:pPr algn="just">
              <a:lnSpc>
                <a:spcPts val="4360"/>
              </a:lnSpc>
              <a:spcBef>
                <a:spcPct val="0"/>
              </a:spcBef>
            </a:pPr>
            <a:r>
              <a:rPr lang="en-US" sz="3114" dirty="0">
                <a:solidFill>
                  <a:srgbClr val="000000"/>
                </a:solidFill>
                <a:latin typeface="Open Sans"/>
                <a:ea typeface="Open Sans"/>
                <a:cs typeface="Open Sans"/>
                <a:sym typeface="Open Sans"/>
              </a:rPr>
              <a:t>           ⚡ </a:t>
            </a:r>
            <a:r>
              <a:rPr lang="en-US" sz="3114" dirty="0" err="1">
                <a:solidFill>
                  <a:srgbClr val="000000"/>
                </a:solidFill>
                <a:latin typeface="Open Sans"/>
                <a:ea typeface="Open Sans"/>
                <a:cs typeface="Open Sans"/>
                <a:sym typeface="Open Sans"/>
              </a:rPr>
              <a:t>Tiết</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kiệm</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băng</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thông</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tài</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nguyên</a:t>
            </a:r>
            <a:endParaRPr lang="en-US" sz="3114" dirty="0">
              <a:solidFill>
                <a:srgbClr val="000000"/>
              </a:solidFill>
              <a:latin typeface="Open Sans"/>
              <a:ea typeface="Open Sans"/>
              <a:cs typeface="Open Sans"/>
              <a:sym typeface="Open Sans"/>
            </a:endParaRPr>
          </a:p>
          <a:p>
            <a:pPr algn="just">
              <a:lnSpc>
                <a:spcPts val="4360"/>
              </a:lnSpc>
              <a:spcBef>
                <a:spcPct val="0"/>
              </a:spcBef>
            </a:pPr>
            <a:r>
              <a:rPr lang="en-US" sz="3114" dirty="0">
                <a:solidFill>
                  <a:srgbClr val="000000"/>
                </a:solidFill>
                <a:latin typeface="Open Sans"/>
                <a:ea typeface="Open Sans"/>
                <a:cs typeface="Open Sans"/>
                <a:sym typeface="Open Sans"/>
              </a:rPr>
              <a:t>           🧩 </a:t>
            </a:r>
            <a:r>
              <a:rPr lang="en-US" sz="3114" dirty="0" err="1">
                <a:solidFill>
                  <a:srgbClr val="000000"/>
                </a:solidFill>
                <a:latin typeface="Open Sans"/>
                <a:ea typeface="Open Sans"/>
                <a:cs typeface="Open Sans"/>
                <a:sym typeface="Open Sans"/>
              </a:rPr>
              <a:t>Dễ</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tích</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hợp</a:t>
            </a:r>
            <a:r>
              <a:rPr lang="en-US" sz="3114" dirty="0">
                <a:solidFill>
                  <a:srgbClr val="000000"/>
                </a:solidFill>
                <a:latin typeface="Open Sans"/>
                <a:ea typeface="Open Sans"/>
                <a:cs typeface="Open Sans"/>
                <a:sym typeface="Open Sans"/>
              </a:rPr>
              <a:t> </a:t>
            </a:r>
            <a:r>
              <a:rPr lang="en-US" sz="3114" dirty="0" err="1">
                <a:solidFill>
                  <a:srgbClr val="000000"/>
                </a:solidFill>
                <a:latin typeface="Open Sans"/>
                <a:ea typeface="Open Sans"/>
                <a:cs typeface="Open Sans"/>
                <a:sym typeface="Open Sans"/>
              </a:rPr>
              <a:t>với</a:t>
            </a:r>
            <a:r>
              <a:rPr lang="en-US" sz="3114" dirty="0">
                <a:solidFill>
                  <a:srgbClr val="000000"/>
                </a:solidFill>
                <a:latin typeface="Open Sans"/>
                <a:ea typeface="Open Sans"/>
                <a:cs typeface="Open Sans"/>
                <a:sym typeface="Open Sans"/>
              </a:rPr>
              <a:t> SCADA, Home Assistant, Node-RED...</a:t>
            </a:r>
          </a:p>
        </p:txBody>
      </p:sp>
      <p:sp>
        <p:nvSpPr>
          <p:cNvPr id="5" name="TextBox 5"/>
          <p:cNvSpPr txBox="1"/>
          <p:nvPr/>
        </p:nvSpPr>
        <p:spPr>
          <a:xfrm>
            <a:off x="383945" y="544513"/>
            <a:ext cx="9131498" cy="863600"/>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Open Sans Bold"/>
                <a:ea typeface="Open Sans Bold"/>
                <a:cs typeface="Open Sans Bold"/>
                <a:sym typeface="Open Sans Bold"/>
              </a:rPr>
              <a:t>🌐 MQTT – Giao thức IoT nhẹ</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0673125" y="-180975"/>
            <a:ext cx="10287000" cy="10287000"/>
          </a:xfrm>
          <a:custGeom>
            <a:avLst/>
            <a:gdLst/>
            <a:ahLst/>
            <a:cxnLst/>
            <a:rect l="l" t="t" r="r" b="b"/>
            <a:pathLst>
              <a:path w="10287000" h="10287000">
                <a:moveTo>
                  <a:pt x="10287000" y="0"/>
                </a:moveTo>
                <a:lnTo>
                  <a:pt x="0" y="0"/>
                </a:lnTo>
                <a:lnTo>
                  <a:pt x="0" y="10287000"/>
                </a:lnTo>
                <a:lnTo>
                  <a:pt x="10287000" y="10287000"/>
                </a:lnTo>
                <a:lnTo>
                  <a:pt x="1028700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flipV="1">
            <a:off x="-1738312" y="1809750"/>
            <a:ext cx="10287000" cy="10287000"/>
          </a:xfrm>
          <a:custGeom>
            <a:avLst/>
            <a:gdLst/>
            <a:ahLst/>
            <a:cxnLst/>
            <a:rect l="l" t="t" r="r" b="b"/>
            <a:pathLst>
              <a:path w="10287000" h="10287000">
                <a:moveTo>
                  <a:pt x="0" y="10287000"/>
                </a:moveTo>
                <a:lnTo>
                  <a:pt x="10287000" y="10287000"/>
                </a:lnTo>
                <a:lnTo>
                  <a:pt x="10287000" y="0"/>
                </a:lnTo>
                <a:lnTo>
                  <a:pt x="0" y="0"/>
                </a:lnTo>
                <a:lnTo>
                  <a:pt x="0" y="1028700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4" name="TextBox 4"/>
          <p:cNvSpPr txBox="1"/>
          <p:nvPr/>
        </p:nvSpPr>
        <p:spPr>
          <a:xfrm>
            <a:off x="289012" y="271462"/>
            <a:ext cx="11164800" cy="2362200"/>
          </a:xfrm>
          <a:prstGeom prst="rect">
            <a:avLst/>
          </a:prstGeom>
        </p:spPr>
        <p:txBody>
          <a:bodyPr lIns="0" tIns="0" rIns="0" bIns="0" rtlCol="0" anchor="t">
            <a:spAutoFit/>
          </a:bodyPr>
          <a:lstStyle/>
          <a:p>
            <a:pPr algn="just">
              <a:lnSpc>
                <a:spcPts val="6299"/>
              </a:lnSpc>
              <a:spcBef>
                <a:spcPct val="0"/>
              </a:spcBef>
            </a:pPr>
            <a:r>
              <a:rPr lang="en-US" sz="4500" b="1">
                <a:solidFill>
                  <a:srgbClr val="000000"/>
                </a:solidFill>
                <a:latin typeface="Open Sans Bold"/>
                <a:ea typeface="Open Sans Bold"/>
                <a:cs typeface="Open Sans Bold"/>
                <a:sym typeface="Open Sans Bold"/>
              </a:rPr>
              <a:t>⚙️ BusyBox Init – Khởi động tự động cho hệ nhúng</a:t>
            </a:r>
          </a:p>
          <a:p>
            <a:pPr algn="just">
              <a:lnSpc>
                <a:spcPts val="6299"/>
              </a:lnSpc>
              <a:spcBef>
                <a:spcPct val="0"/>
              </a:spcBef>
            </a:pPr>
            <a:endParaRPr lang="en-US" sz="4500" b="1">
              <a:solidFill>
                <a:srgbClr val="000000"/>
              </a:solidFill>
              <a:latin typeface="Open Sans Bold"/>
              <a:ea typeface="Open Sans Bold"/>
              <a:cs typeface="Open Sans Bold"/>
              <a:sym typeface="Open Sans Bold"/>
            </a:endParaRPr>
          </a:p>
        </p:txBody>
      </p:sp>
      <p:sp>
        <p:nvSpPr>
          <p:cNvPr id="5" name="TextBox 5"/>
          <p:cNvSpPr txBox="1"/>
          <p:nvPr/>
        </p:nvSpPr>
        <p:spPr>
          <a:xfrm>
            <a:off x="1581644" y="2124075"/>
            <a:ext cx="7562356" cy="9048750"/>
          </a:xfrm>
          <a:prstGeom prst="rect">
            <a:avLst/>
          </a:prstGeom>
        </p:spPr>
        <p:txBody>
          <a:bodyPr lIns="0" tIns="0" rIns="0" bIns="0" rtlCol="0" anchor="t">
            <a:spAutoFit/>
          </a:bodyPr>
          <a:lstStyle/>
          <a:p>
            <a:pPr algn="just">
              <a:lnSpc>
                <a:spcPts val="4200"/>
              </a:lnSpc>
              <a:spcBef>
                <a:spcPct val="0"/>
              </a:spcBef>
            </a:pPr>
            <a:r>
              <a:rPr lang="en-US" sz="3000">
                <a:solidFill>
                  <a:srgbClr val="000000"/>
                </a:solidFill>
                <a:latin typeface="Open Sans"/>
                <a:ea typeface="Open Sans"/>
                <a:cs typeface="Open Sans"/>
                <a:sym typeface="Open Sans"/>
              </a:rPr>
              <a:t>🧩 BusyBox Init là trình khởi động mặc định của Buildroot:</a:t>
            </a:r>
          </a:p>
          <a:p>
            <a:pPr algn="just">
              <a:lnSpc>
                <a:spcPts val="4200"/>
              </a:lnSpc>
              <a:spcBef>
                <a:spcPct val="0"/>
              </a:spcBef>
            </a:pPr>
            <a:endParaRPr lang="en-US" sz="3000">
              <a:solidFill>
                <a:srgbClr val="000000"/>
              </a:solidFill>
              <a:latin typeface="Open Sans"/>
              <a:ea typeface="Open Sans"/>
              <a:cs typeface="Open Sans"/>
              <a:sym typeface="Open Sans"/>
            </a:endParaRPr>
          </a:p>
          <a:p>
            <a:pPr algn="just">
              <a:lnSpc>
                <a:spcPts val="4200"/>
              </a:lnSpc>
              <a:spcBef>
                <a:spcPct val="0"/>
              </a:spcBef>
            </a:pPr>
            <a:r>
              <a:rPr lang="en-US" sz="3000">
                <a:solidFill>
                  <a:srgbClr val="000000"/>
                </a:solidFill>
                <a:latin typeface="Open Sans"/>
                <a:ea typeface="Open Sans"/>
                <a:cs typeface="Open Sans"/>
                <a:sym typeface="Open Sans"/>
              </a:rPr>
              <a:t> → Gọn nhẹ, đơn giản hơn systemd, phù hợp thiết bị IoT/nhúng.</a:t>
            </a:r>
          </a:p>
          <a:p>
            <a:pPr algn="just">
              <a:lnSpc>
                <a:spcPts val="4200"/>
              </a:lnSpc>
              <a:spcBef>
                <a:spcPct val="0"/>
              </a:spcBef>
            </a:pPr>
            <a:endParaRPr lang="en-US" sz="3000">
              <a:solidFill>
                <a:srgbClr val="000000"/>
              </a:solidFill>
              <a:latin typeface="Open Sans"/>
              <a:ea typeface="Open Sans"/>
              <a:cs typeface="Open Sans"/>
              <a:sym typeface="Open Sans"/>
            </a:endParaRPr>
          </a:p>
          <a:p>
            <a:pPr algn="just">
              <a:lnSpc>
                <a:spcPts val="4200"/>
              </a:lnSpc>
              <a:spcBef>
                <a:spcPct val="0"/>
              </a:spcBef>
            </a:pPr>
            <a:r>
              <a:rPr lang="en-US" sz="3000">
                <a:solidFill>
                  <a:srgbClr val="000000"/>
                </a:solidFill>
                <a:latin typeface="Open Sans"/>
                <a:ea typeface="Open Sans"/>
                <a:cs typeface="Open Sans"/>
                <a:sym typeface="Open Sans"/>
              </a:rPr>
              <a:t>📁 Cách hoạt động:</a:t>
            </a:r>
          </a:p>
          <a:p>
            <a:pPr algn="just">
              <a:lnSpc>
                <a:spcPts val="4200"/>
              </a:lnSpc>
              <a:spcBef>
                <a:spcPct val="0"/>
              </a:spcBef>
            </a:pPr>
            <a:endParaRPr lang="en-US" sz="3000">
              <a:solidFill>
                <a:srgbClr val="000000"/>
              </a:solidFill>
              <a:latin typeface="Open Sans"/>
              <a:ea typeface="Open Sans"/>
              <a:cs typeface="Open Sans"/>
              <a:sym typeface="Open Sans"/>
            </a:endParaRPr>
          </a:p>
          <a:p>
            <a:pPr marL="647700" lvl="1" indent="-323850" algn="just">
              <a:lnSpc>
                <a:spcPts val="4200"/>
              </a:lnSpc>
              <a:buFont typeface="Arial"/>
              <a:buChar char="•"/>
            </a:pPr>
            <a:r>
              <a:rPr lang="en-US" sz="3000">
                <a:solidFill>
                  <a:srgbClr val="000000"/>
                </a:solidFill>
                <a:latin typeface="Open Sans"/>
                <a:ea typeface="Open Sans"/>
                <a:cs typeface="Open Sans"/>
                <a:sym typeface="Open Sans"/>
              </a:rPr>
              <a:t>Dựa vào /etc/inittab để xác định chương trình cần chạy.</a:t>
            </a:r>
          </a:p>
          <a:p>
            <a:pPr marL="647700" lvl="1" indent="-323850" algn="just">
              <a:lnSpc>
                <a:spcPts val="4200"/>
              </a:lnSpc>
              <a:buFont typeface="Arial"/>
              <a:buChar char="•"/>
            </a:pPr>
            <a:r>
              <a:rPr lang="en-US" sz="3000">
                <a:solidFill>
                  <a:srgbClr val="000000"/>
                </a:solidFill>
                <a:latin typeface="Open Sans"/>
                <a:ea typeface="Open Sans"/>
                <a:cs typeface="Open Sans"/>
                <a:sym typeface="Open Sans"/>
              </a:rPr>
              <a:t>Tự động thực thi các script Sxx*.sh trong /etc/init.d/.</a:t>
            </a:r>
          </a:p>
          <a:p>
            <a:pPr marL="647700" lvl="1" indent="-323850" algn="just">
              <a:lnSpc>
                <a:spcPts val="4200"/>
              </a:lnSpc>
              <a:buFont typeface="Arial"/>
              <a:buChar char="•"/>
            </a:pPr>
            <a:r>
              <a:rPr lang="en-US" sz="3000">
                <a:solidFill>
                  <a:srgbClr val="000000"/>
                </a:solidFill>
                <a:latin typeface="Open Sans"/>
                <a:ea typeface="Open Sans"/>
                <a:cs typeface="Open Sans"/>
                <a:sym typeface="Open Sans"/>
              </a:rPr>
              <a:t>Hỗ trợ respawn để tự chạy lại nếu chương trình lỗi.</a:t>
            </a:r>
          </a:p>
          <a:p>
            <a:pPr algn="just">
              <a:lnSpc>
                <a:spcPts val="4200"/>
              </a:lnSpc>
              <a:spcBef>
                <a:spcPct val="0"/>
              </a:spcBef>
            </a:pPr>
            <a:endParaRPr lang="en-US" sz="3000">
              <a:solidFill>
                <a:srgbClr val="000000"/>
              </a:solidFill>
              <a:latin typeface="Open Sans"/>
              <a:ea typeface="Open Sans"/>
              <a:cs typeface="Open Sans"/>
              <a:sym typeface="Open Sans"/>
            </a:endParaRPr>
          </a:p>
          <a:p>
            <a:pPr algn="just">
              <a:lnSpc>
                <a:spcPts val="4200"/>
              </a:lnSpc>
              <a:spcBef>
                <a:spcPct val="0"/>
              </a:spcBef>
            </a:pPr>
            <a:endParaRPr lang="en-US" sz="3000">
              <a:solidFill>
                <a:srgbClr val="000000"/>
              </a:solidFill>
              <a:latin typeface="Open Sans"/>
              <a:ea typeface="Open Sans"/>
              <a:cs typeface="Open Sans"/>
              <a:sym typeface="Open Sans"/>
            </a:endParaRPr>
          </a:p>
          <a:p>
            <a:pPr algn="just">
              <a:lnSpc>
                <a:spcPts val="4200"/>
              </a:lnSpc>
              <a:spcBef>
                <a:spcPct val="0"/>
              </a:spcBef>
            </a:pPr>
            <a:endParaRPr lang="en-US" sz="3000">
              <a:solidFill>
                <a:srgbClr val="000000"/>
              </a:solidFill>
              <a:latin typeface="Open Sans"/>
              <a:ea typeface="Open Sans"/>
              <a:cs typeface="Open Sans"/>
              <a:sym typeface="Open Sans"/>
            </a:endParaRPr>
          </a:p>
        </p:txBody>
      </p:sp>
      <p:sp>
        <p:nvSpPr>
          <p:cNvPr id="6" name="TextBox 6"/>
          <p:cNvSpPr txBox="1"/>
          <p:nvPr/>
        </p:nvSpPr>
        <p:spPr>
          <a:xfrm>
            <a:off x="10108114" y="1752600"/>
            <a:ext cx="7151186" cy="7843737"/>
          </a:xfrm>
          <a:prstGeom prst="rect">
            <a:avLst/>
          </a:prstGeom>
        </p:spPr>
        <p:txBody>
          <a:bodyPr lIns="0" tIns="0" rIns="0" bIns="0" rtlCol="0" anchor="t">
            <a:spAutoFit/>
          </a:bodyPr>
          <a:lstStyle/>
          <a:p>
            <a:pPr algn="just">
              <a:lnSpc>
                <a:spcPts val="4468"/>
              </a:lnSpc>
              <a:spcBef>
                <a:spcPct val="0"/>
              </a:spcBef>
            </a:pPr>
            <a:r>
              <a:rPr lang="en-US" sz="3191">
                <a:solidFill>
                  <a:srgbClr val="000000"/>
                </a:solidFill>
                <a:latin typeface="Open Sans"/>
                <a:ea typeface="Open Sans"/>
                <a:cs typeface="Open Sans"/>
                <a:sym typeface="Open Sans"/>
              </a:rPr>
              <a:t>🚀 Ứng dụng trong đề tài:</a:t>
            </a:r>
          </a:p>
          <a:p>
            <a:pPr algn="just">
              <a:lnSpc>
                <a:spcPts val="4468"/>
              </a:lnSpc>
              <a:spcBef>
                <a:spcPct val="0"/>
              </a:spcBef>
            </a:pPr>
            <a:endParaRPr lang="en-US" sz="3191">
              <a:solidFill>
                <a:srgbClr val="000000"/>
              </a:solidFill>
              <a:latin typeface="Open Sans"/>
              <a:ea typeface="Open Sans"/>
              <a:cs typeface="Open Sans"/>
              <a:sym typeface="Open Sans"/>
            </a:endParaRPr>
          </a:p>
          <a:p>
            <a:pPr marL="689038" lvl="1" indent="-344519" algn="just">
              <a:lnSpc>
                <a:spcPts val="4468"/>
              </a:lnSpc>
              <a:buFont typeface="Arial"/>
              <a:buChar char="•"/>
            </a:pPr>
            <a:r>
              <a:rPr lang="en-US" sz="3191">
                <a:solidFill>
                  <a:srgbClr val="000000"/>
                </a:solidFill>
                <a:latin typeface="Open Sans"/>
                <a:ea typeface="Open Sans"/>
                <a:cs typeface="Open Sans"/>
                <a:sym typeface="Open Sans"/>
              </a:rPr>
              <a:t>Script S99sensor.sh tự động:</a:t>
            </a:r>
          </a:p>
          <a:p>
            <a:pPr marL="689038" lvl="1" indent="-344519" algn="just">
              <a:lnSpc>
                <a:spcPts val="4468"/>
              </a:lnSpc>
              <a:buFont typeface="Arial"/>
              <a:buChar char="•"/>
            </a:pPr>
            <a:r>
              <a:rPr lang="en-US" sz="3191">
                <a:solidFill>
                  <a:srgbClr val="000000"/>
                </a:solidFill>
                <a:latin typeface="Open Sans"/>
                <a:ea typeface="Open Sans"/>
                <a:cs typeface="Open Sans"/>
                <a:sym typeface="Open Sans"/>
              </a:rPr>
              <a:t>Nạp driver DHT11 &amp; BH1750 (insmod)</a:t>
            </a:r>
          </a:p>
          <a:p>
            <a:pPr marL="689038" lvl="1" indent="-344519" algn="just">
              <a:lnSpc>
                <a:spcPts val="4468"/>
              </a:lnSpc>
              <a:buFont typeface="Arial"/>
              <a:buChar char="•"/>
            </a:pPr>
            <a:r>
              <a:rPr lang="en-US" sz="3191">
                <a:solidFill>
                  <a:srgbClr val="000000"/>
                </a:solidFill>
                <a:latin typeface="Open Sans"/>
                <a:ea typeface="Open Sans"/>
                <a:cs typeface="Open Sans"/>
                <a:sym typeface="Open Sans"/>
              </a:rPr>
              <a:t>Chạy app đo môi trường &amp; gửi MQTT</a:t>
            </a:r>
          </a:p>
          <a:p>
            <a:pPr algn="just">
              <a:lnSpc>
                <a:spcPts val="4468"/>
              </a:lnSpc>
              <a:spcBef>
                <a:spcPct val="0"/>
              </a:spcBef>
            </a:pPr>
            <a:endParaRPr lang="en-US" sz="3191">
              <a:solidFill>
                <a:srgbClr val="000000"/>
              </a:solidFill>
              <a:latin typeface="Open Sans"/>
              <a:ea typeface="Open Sans"/>
              <a:cs typeface="Open Sans"/>
              <a:sym typeface="Open Sans"/>
            </a:endParaRPr>
          </a:p>
          <a:p>
            <a:pPr algn="just">
              <a:lnSpc>
                <a:spcPts val="4468"/>
              </a:lnSpc>
              <a:spcBef>
                <a:spcPct val="0"/>
              </a:spcBef>
            </a:pPr>
            <a:r>
              <a:rPr lang="en-US" sz="3191">
                <a:solidFill>
                  <a:srgbClr val="000000"/>
                </a:solidFill>
                <a:latin typeface="Open Sans"/>
                <a:ea typeface="Open Sans"/>
                <a:cs typeface="Open Sans"/>
                <a:sym typeface="Open Sans"/>
              </a:rPr>
              <a:t>✅ Ưu điểm:</a:t>
            </a:r>
          </a:p>
          <a:p>
            <a:pPr algn="just">
              <a:lnSpc>
                <a:spcPts val="4468"/>
              </a:lnSpc>
              <a:spcBef>
                <a:spcPct val="0"/>
              </a:spcBef>
            </a:pPr>
            <a:endParaRPr lang="en-US" sz="3191">
              <a:solidFill>
                <a:srgbClr val="000000"/>
              </a:solidFill>
              <a:latin typeface="Open Sans"/>
              <a:ea typeface="Open Sans"/>
              <a:cs typeface="Open Sans"/>
              <a:sym typeface="Open Sans"/>
            </a:endParaRPr>
          </a:p>
          <a:p>
            <a:pPr marL="689038" lvl="1" indent="-344519" algn="just">
              <a:lnSpc>
                <a:spcPts val="4468"/>
              </a:lnSpc>
              <a:buFont typeface="Arial"/>
              <a:buChar char="•"/>
            </a:pPr>
            <a:r>
              <a:rPr lang="en-US" sz="3191">
                <a:solidFill>
                  <a:srgbClr val="000000"/>
                </a:solidFill>
                <a:latin typeface="Open Sans"/>
                <a:ea typeface="Open Sans"/>
                <a:cs typeface="Open Sans"/>
                <a:sym typeface="Open Sans"/>
              </a:rPr>
              <a:t>Tự động hóa hoàn toàn khi khởi động</a:t>
            </a:r>
          </a:p>
          <a:p>
            <a:pPr marL="689038" lvl="1" indent="-344519" algn="just">
              <a:lnSpc>
                <a:spcPts val="4468"/>
              </a:lnSpc>
              <a:buFont typeface="Arial"/>
              <a:buChar char="•"/>
            </a:pPr>
            <a:r>
              <a:rPr lang="en-US" sz="3191">
                <a:solidFill>
                  <a:srgbClr val="000000"/>
                </a:solidFill>
                <a:latin typeface="Open Sans"/>
                <a:ea typeface="Open Sans"/>
                <a:cs typeface="Open Sans"/>
                <a:sym typeface="Open Sans"/>
              </a:rPr>
              <a:t>Ổn định, không cần người dùng can thiệp</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75411" y="255993"/>
            <a:ext cx="12618909" cy="3162300"/>
          </a:xfrm>
          <a:prstGeom prst="rect">
            <a:avLst/>
          </a:prstGeom>
        </p:spPr>
        <p:txBody>
          <a:bodyPr lIns="0" tIns="0" rIns="0" bIns="0" rtlCol="0" anchor="t">
            <a:spAutoFit/>
          </a:bodyPr>
          <a:lstStyle/>
          <a:p>
            <a:pPr algn="just">
              <a:lnSpc>
                <a:spcPts val="6299"/>
              </a:lnSpc>
              <a:spcBef>
                <a:spcPct val="0"/>
              </a:spcBef>
            </a:pPr>
            <a:r>
              <a:rPr lang="en-US" sz="4500" b="1" spc="18">
                <a:solidFill>
                  <a:srgbClr val="000000"/>
                </a:solidFill>
                <a:latin typeface="Open Sans Bold"/>
                <a:ea typeface="Open Sans Bold"/>
                <a:cs typeface="Open Sans Bold"/>
                <a:sym typeface="Open Sans Bold"/>
              </a:rPr>
              <a:t>⚙️ Cấu hình buildroot(make menuconfig)</a:t>
            </a: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p:txBody>
      </p:sp>
      <p:sp>
        <p:nvSpPr>
          <p:cNvPr id="3" name="TextBox 3"/>
          <p:cNvSpPr txBox="1"/>
          <p:nvPr/>
        </p:nvSpPr>
        <p:spPr>
          <a:xfrm>
            <a:off x="626500" y="2384511"/>
            <a:ext cx="7144750" cy="2613025"/>
          </a:xfrm>
          <a:prstGeom prst="rect">
            <a:avLst/>
          </a:prstGeom>
        </p:spPr>
        <p:txBody>
          <a:bodyPr lIns="0" tIns="0" rIns="0" bIns="0" rtlCol="0" anchor="t">
            <a:spAutoFit/>
          </a:bodyPr>
          <a:lstStyle/>
          <a:p>
            <a:pPr algn="just">
              <a:lnSpc>
                <a:spcPts val="3499"/>
              </a:lnSpc>
              <a:spcBef>
                <a:spcPct val="0"/>
              </a:spcBef>
            </a:pPr>
            <a:r>
              <a:rPr lang="en-US" sz="2499" b="1" dirty="0">
                <a:solidFill>
                  <a:srgbClr val="000000"/>
                </a:solidFill>
                <a:latin typeface="Open Sans Bold"/>
                <a:ea typeface="Open Sans Bold"/>
                <a:cs typeface="Open Sans Bold"/>
                <a:sym typeface="Open Sans Bold"/>
              </a:rPr>
              <a:t>Target Architecture: ARM (little endian)</a:t>
            </a:r>
          </a:p>
          <a:p>
            <a:pPr marL="539749" lvl="1" indent="-269875" algn="just">
              <a:lnSpc>
                <a:spcPts val="3499"/>
              </a:lnSpc>
              <a:buFont typeface="Arial"/>
              <a:buChar char="•"/>
            </a:pPr>
            <a:r>
              <a:rPr lang="en-US" sz="2499" dirty="0">
                <a:solidFill>
                  <a:srgbClr val="000000"/>
                </a:solidFill>
                <a:latin typeface="Open Sans"/>
                <a:ea typeface="Open Sans"/>
                <a:cs typeface="Open Sans"/>
                <a:sym typeface="Open Sans"/>
              </a:rPr>
              <a:t> Target Architecture Variant: Cortex-A8</a:t>
            </a:r>
          </a:p>
          <a:p>
            <a:pPr marL="539749" lvl="1" indent="-269875" algn="just">
              <a:lnSpc>
                <a:spcPts val="3499"/>
              </a:lnSpc>
              <a:buFont typeface="Arial"/>
              <a:buChar char="•"/>
            </a:pPr>
            <a:r>
              <a:rPr lang="en-US" sz="2499" dirty="0">
                <a:solidFill>
                  <a:srgbClr val="000000"/>
                </a:solidFill>
                <a:latin typeface="Open Sans"/>
                <a:ea typeface="Open Sans"/>
                <a:cs typeface="Open Sans"/>
                <a:sym typeface="Open Sans"/>
              </a:rPr>
              <a:t> Target ABI: </a:t>
            </a:r>
            <a:r>
              <a:rPr lang="en-US" sz="2499" dirty="0" err="1">
                <a:solidFill>
                  <a:srgbClr val="000000"/>
                </a:solidFill>
                <a:latin typeface="Open Sans"/>
                <a:ea typeface="Open Sans"/>
                <a:cs typeface="Open Sans"/>
                <a:sym typeface="Open Sans"/>
              </a:rPr>
              <a:t>EABIhf</a:t>
            </a:r>
            <a:endParaRPr lang="en-US" sz="2499" dirty="0">
              <a:solidFill>
                <a:srgbClr val="000000"/>
              </a:solidFill>
              <a:latin typeface="Open Sans"/>
              <a:ea typeface="Open Sans"/>
              <a:cs typeface="Open Sans"/>
              <a:sym typeface="Open Sans"/>
            </a:endParaRPr>
          </a:p>
          <a:p>
            <a:pPr marL="539749" lvl="1" indent="-269875" algn="just">
              <a:lnSpc>
                <a:spcPts val="3499"/>
              </a:lnSpc>
              <a:buFont typeface="Arial"/>
              <a:buChar char="•"/>
            </a:pPr>
            <a:r>
              <a:rPr lang="en-US" sz="2499" dirty="0">
                <a:solidFill>
                  <a:srgbClr val="000000"/>
                </a:solidFill>
                <a:latin typeface="Open Sans"/>
                <a:ea typeface="Open Sans"/>
                <a:cs typeface="Open Sans"/>
                <a:sym typeface="Open Sans"/>
              </a:rPr>
              <a:t> Floating Point Strategy: VFPv3</a:t>
            </a:r>
          </a:p>
          <a:p>
            <a:pPr marL="539749" lvl="1" indent="-269875" algn="just">
              <a:lnSpc>
                <a:spcPts val="3499"/>
              </a:lnSpc>
              <a:buFont typeface="Arial"/>
              <a:buChar char="•"/>
            </a:pPr>
            <a:r>
              <a:rPr lang="en-US" sz="2499" dirty="0">
                <a:solidFill>
                  <a:srgbClr val="000000"/>
                </a:solidFill>
                <a:latin typeface="Open Sans"/>
                <a:ea typeface="Open Sans"/>
                <a:cs typeface="Open Sans"/>
                <a:sym typeface="Open Sans"/>
              </a:rPr>
              <a:t> ARM Instruction Set: ARM</a:t>
            </a:r>
          </a:p>
          <a:p>
            <a:pPr marL="539749" lvl="1" indent="-269875" algn="just">
              <a:lnSpc>
                <a:spcPts val="3499"/>
              </a:lnSpc>
              <a:buFont typeface="Arial"/>
              <a:buChar char="•"/>
            </a:pPr>
            <a:r>
              <a:rPr lang="en-US" sz="2499" dirty="0">
                <a:solidFill>
                  <a:srgbClr val="000000"/>
                </a:solidFill>
                <a:latin typeface="Open Sans"/>
                <a:ea typeface="Open Sans"/>
                <a:cs typeface="Open Sans"/>
                <a:sym typeface="Open Sans"/>
              </a:rPr>
              <a:t> Target Binary Format: ELF</a:t>
            </a:r>
          </a:p>
        </p:txBody>
      </p:sp>
      <p:sp>
        <p:nvSpPr>
          <p:cNvPr id="4" name="TextBox 4"/>
          <p:cNvSpPr txBox="1"/>
          <p:nvPr/>
        </p:nvSpPr>
        <p:spPr>
          <a:xfrm>
            <a:off x="626500" y="6450826"/>
            <a:ext cx="8109590" cy="1736725"/>
          </a:xfrm>
          <a:prstGeom prst="rect">
            <a:avLst/>
          </a:prstGeom>
        </p:spPr>
        <p:txBody>
          <a:bodyPr lIns="0" tIns="0" rIns="0" bIns="0" rtlCol="0" anchor="t">
            <a:spAutoFit/>
          </a:bodyPr>
          <a:lstStyle/>
          <a:p>
            <a:pPr algn="l">
              <a:lnSpc>
                <a:spcPts val="3499"/>
              </a:lnSpc>
              <a:spcBef>
                <a:spcPct val="0"/>
              </a:spcBef>
            </a:pPr>
            <a:r>
              <a:rPr lang="en-US" sz="2499" b="1">
                <a:solidFill>
                  <a:srgbClr val="000000"/>
                </a:solidFill>
                <a:latin typeface="Open Sans Bold"/>
                <a:ea typeface="Open Sans Bold"/>
                <a:cs typeface="Open Sans Bold"/>
                <a:sym typeface="Open Sans Bold"/>
              </a:rPr>
              <a:t>Toolchain</a:t>
            </a:r>
          </a:p>
          <a:p>
            <a:pPr marL="539749" lvl="1" indent="-269875" algn="l">
              <a:lnSpc>
                <a:spcPts val="3499"/>
              </a:lnSpc>
              <a:buFont typeface="Arial"/>
              <a:buChar char="•"/>
            </a:pPr>
            <a:r>
              <a:rPr lang="en-US" sz="2499">
                <a:solidFill>
                  <a:srgbClr val="000000"/>
                </a:solidFill>
                <a:latin typeface="Open Sans"/>
                <a:ea typeface="Open Sans"/>
                <a:cs typeface="Open Sans"/>
                <a:sym typeface="Open Sans"/>
              </a:rPr>
              <a:t> Toolchain Type: Buildroot toolchain (xây dựng toolchain nội bộ).</a:t>
            </a:r>
          </a:p>
          <a:p>
            <a:pPr marL="539749" lvl="1" indent="-269875" algn="l">
              <a:lnSpc>
                <a:spcPts val="3499"/>
              </a:lnSpc>
              <a:buFont typeface="Arial"/>
              <a:buChar char="•"/>
            </a:pPr>
            <a:r>
              <a:rPr lang="en-US" sz="2499">
                <a:solidFill>
                  <a:srgbClr val="000000"/>
                </a:solidFill>
                <a:latin typeface="Open Sans"/>
                <a:ea typeface="Open Sans"/>
                <a:cs typeface="Open Sans"/>
                <a:sym typeface="Open Sans"/>
              </a:rPr>
              <a:t> Thư viện: Sử dụng glibc </a:t>
            </a:r>
          </a:p>
        </p:txBody>
      </p:sp>
      <p:sp>
        <p:nvSpPr>
          <p:cNvPr id="5" name="TextBox 5"/>
          <p:cNvSpPr txBox="1"/>
          <p:nvPr/>
        </p:nvSpPr>
        <p:spPr>
          <a:xfrm>
            <a:off x="9144000" y="5768975"/>
            <a:ext cx="7900639" cy="3489325"/>
          </a:xfrm>
          <a:prstGeom prst="rect">
            <a:avLst/>
          </a:prstGeom>
        </p:spPr>
        <p:txBody>
          <a:bodyPr lIns="0" tIns="0" rIns="0" bIns="0" rtlCol="0" anchor="t">
            <a:spAutoFit/>
          </a:bodyPr>
          <a:lstStyle/>
          <a:p>
            <a:pPr algn="l">
              <a:lnSpc>
                <a:spcPts val="3499"/>
              </a:lnSpc>
              <a:spcBef>
                <a:spcPct val="0"/>
              </a:spcBef>
            </a:pPr>
            <a:r>
              <a:rPr lang="en-US" sz="2499" b="1" dirty="0">
                <a:solidFill>
                  <a:srgbClr val="000000"/>
                </a:solidFill>
                <a:latin typeface="Open Sans Bold"/>
                <a:ea typeface="Open Sans Bold"/>
                <a:cs typeface="Open Sans Bold"/>
                <a:sym typeface="Open Sans Bold"/>
              </a:rPr>
              <a:t>Kernel</a:t>
            </a:r>
          </a:p>
          <a:p>
            <a:pPr marL="539749" lvl="1" indent="-269875" algn="l">
              <a:lnSpc>
                <a:spcPts val="3499"/>
              </a:lnSpc>
              <a:buFont typeface="Arial"/>
              <a:buChar char="•"/>
            </a:pPr>
            <a:r>
              <a:rPr lang="en-US" sz="2499" dirty="0">
                <a:solidFill>
                  <a:srgbClr val="000000"/>
                </a:solidFill>
                <a:latin typeface="Open Sans"/>
                <a:ea typeface="Open Sans"/>
                <a:cs typeface="Open Sans"/>
                <a:sym typeface="Open Sans"/>
              </a:rPr>
              <a:t>Enable Linux Kernel: </a:t>
            </a:r>
            <a:r>
              <a:rPr lang="en-US" sz="2499" dirty="0" err="1">
                <a:solidFill>
                  <a:srgbClr val="000000"/>
                </a:solidFill>
                <a:latin typeface="Open Sans"/>
                <a:ea typeface="Open Sans"/>
                <a:cs typeface="Open Sans"/>
                <a:sym typeface="Open Sans"/>
              </a:rPr>
              <a:t>Bật</a:t>
            </a:r>
            <a:r>
              <a:rPr lang="en-US" sz="2499" dirty="0">
                <a:solidFill>
                  <a:srgbClr val="000000"/>
                </a:solidFill>
                <a:latin typeface="Open Sans"/>
                <a:ea typeface="Open Sans"/>
                <a:cs typeface="Open Sans"/>
                <a:sym typeface="Open Sans"/>
              </a:rPr>
              <a:t>.</a:t>
            </a:r>
          </a:p>
          <a:p>
            <a:pPr marL="539749" lvl="1" indent="-269875" algn="l">
              <a:lnSpc>
                <a:spcPts val="3499"/>
              </a:lnSpc>
              <a:buFont typeface="Arial"/>
              <a:buChar char="•"/>
            </a:pPr>
            <a:r>
              <a:rPr lang="en-US" sz="2499" dirty="0">
                <a:solidFill>
                  <a:srgbClr val="000000"/>
                </a:solidFill>
                <a:latin typeface="Open Sans"/>
                <a:ea typeface="Open Sans"/>
                <a:cs typeface="Open Sans"/>
                <a:sym typeface="Open Sans"/>
              </a:rPr>
              <a:t>Kernel Version: Custom, </a:t>
            </a:r>
            <a:r>
              <a:rPr lang="en-US" sz="2499" dirty="0" err="1">
                <a:solidFill>
                  <a:srgbClr val="000000"/>
                </a:solidFill>
                <a:latin typeface="Open Sans"/>
                <a:ea typeface="Open Sans"/>
                <a:cs typeface="Open Sans"/>
                <a:sym typeface="Open Sans"/>
              </a:rPr>
              <a:t>sử</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dụng</a:t>
            </a:r>
            <a:r>
              <a:rPr lang="en-US" sz="2499" dirty="0">
                <a:solidFill>
                  <a:srgbClr val="000000"/>
                </a:solidFill>
                <a:latin typeface="Open Sans"/>
                <a:ea typeface="Open Sans"/>
                <a:cs typeface="Open Sans"/>
                <a:sym typeface="Open Sans"/>
              </a:rPr>
              <a:t> 6.1.46</a:t>
            </a:r>
          </a:p>
          <a:p>
            <a:pPr marL="539749" lvl="1" indent="-269875" algn="l">
              <a:lnSpc>
                <a:spcPts val="3499"/>
              </a:lnSpc>
              <a:buFont typeface="Arial"/>
              <a:buChar char="•"/>
            </a:pPr>
            <a:r>
              <a:rPr lang="en-US" sz="2499" dirty="0" err="1">
                <a:solidFill>
                  <a:srgbClr val="000000"/>
                </a:solidFill>
                <a:latin typeface="Open Sans"/>
                <a:ea typeface="Open Sans"/>
                <a:cs typeface="Open Sans"/>
                <a:sym typeface="Open Sans"/>
              </a:rPr>
              <a:t>Defconfig</a:t>
            </a:r>
            <a:r>
              <a:rPr lang="en-US" sz="2499" dirty="0">
                <a:solidFill>
                  <a:srgbClr val="000000"/>
                </a:solidFill>
                <a:latin typeface="Open Sans"/>
                <a:ea typeface="Open Sans"/>
                <a:cs typeface="Open Sans"/>
                <a:sym typeface="Open Sans"/>
              </a:rPr>
              <a:t>: omap2plus_defconfig (</a:t>
            </a:r>
            <a:r>
              <a:rPr lang="en-US" sz="2499" dirty="0" err="1">
                <a:solidFill>
                  <a:srgbClr val="000000"/>
                </a:solidFill>
                <a:latin typeface="Open Sans"/>
                <a:ea typeface="Open Sans"/>
                <a:cs typeface="Open Sans"/>
                <a:sym typeface="Open Sans"/>
              </a:rPr>
              <a:t>hỗ</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trợ</a:t>
            </a:r>
            <a:r>
              <a:rPr lang="en-US" sz="2499" dirty="0">
                <a:solidFill>
                  <a:srgbClr val="000000"/>
                </a:solidFill>
                <a:latin typeface="Open Sans"/>
                <a:ea typeface="Open Sans"/>
                <a:cs typeface="Open Sans"/>
                <a:sym typeface="Open Sans"/>
              </a:rPr>
              <a:t> AM335x).</a:t>
            </a:r>
          </a:p>
          <a:p>
            <a:pPr marL="539749" lvl="1" indent="-269875" algn="l">
              <a:lnSpc>
                <a:spcPts val="3499"/>
              </a:lnSpc>
              <a:buFont typeface="Arial"/>
              <a:buChar char="•"/>
            </a:pPr>
            <a:r>
              <a:rPr lang="en-US" sz="2499" dirty="0">
                <a:solidFill>
                  <a:srgbClr val="000000"/>
                </a:solidFill>
                <a:latin typeface="Open Sans"/>
                <a:ea typeface="Open Sans"/>
                <a:cs typeface="Open Sans"/>
                <a:sym typeface="Open Sans"/>
              </a:rPr>
              <a:t>Kernel Binary Format: </a:t>
            </a:r>
            <a:r>
              <a:rPr lang="en-US" sz="2499" dirty="0" err="1">
                <a:solidFill>
                  <a:srgbClr val="000000"/>
                </a:solidFill>
                <a:latin typeface="Open Sans"/>
                <a:ea typeface="Open Sans"/>
                <a:cs typeface="Open Sans"/>
                <a:sym typeface="Open Sans"/>
              </a:rPr>
              <a:t>zImage</a:t>
            </a:r>
            <a:r>
              <a:rPr lang="en-US" sz="2499" dirty="0">
                <a:solidFill>
                  <a:srgbClr val="000000"/>
                </a:solidFill>
                <a:latin typeface="Open Sans"/>
                <a:ea typeface="Open Sans"/>
                <a:cs typeface="Open Sans"/>
                <a:sym typeface="Open Sans"/>
              </a:rPr>
              <a:t>.</a:t>
            </a:r>
          </a:p>
          <a:p>
            <a:pPr marL="539749" lvl="1" indent="-269875" algn="l">
              <a:lnSpc>
                <a:spcPts val="3499"/>
              </a:lnSpc>
              <a:buFont typeface="Arial"/>
              <a:buChar char="•"/>
            </a:pPr>
            <a:r>
              <a:rPr lang="en-US" sz="2499" dirty="0">
                <a:solidFill>
                  <a:srgbClr val="000000"/>
                </a:solidFill>
                <a:latin typeface="Open Sans"/>
                <a:ea typeface="Open Sans"/>
                <a:cs typeface="Open Sans"/>
                <a:sym typeface="Open Sans"/>
              </a:rPr>
              <a:t>Device Tree: </a:t>
            </a:r>
            <a:r>
              <a:rPr lang="en-US" sz="2499" dirty="0" err="1">
                <a:solidFill>
                  <a:srgbClr val="000000"/>
                </a:solidFill>
                <a:latin typeface="Open Sans"/>
                <a:ea typeface="Open Sans"/>
                <a:cs typeface="Open Sans"/>
                <a:sym typeface="Open Sans"/>
              </a:rPr>
              <a:t>Bật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sử</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dụng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ti</a:t>
            </a:r>
            <a:r>
              <a:rPr lang="en-US" sz="2499" dirty="0">
                <a:solidFill>
                  <a:srgbClr val="000000"/>
                </a:solidFill>
                <a:latin typeface="Open Sans"/>
                <a:ea typeface="Open Sans"/>
                <a:cs typeface="Open Sans"/>
                <a:sym typeface="Open Sans"/>
              </a:rPr>
              <a:t>/</a:t>
            </a:r>
            <a:r>
              <a:rPr lang="en-US" sz="2499" dirty="0" err="1">
                <a:solidFill>
                  <a:srgbClr val="000000"/>
                </a:solidFill>
                <a:latin typeface="Open Sans"/>
                <a:ea typeface="Open Sans"/>
                <a:cs typeface="Open Sans"/>
                <a:sym typeface="Open Sans"/>
              </a:rPr>
              <a:t>omap</a:t>
            </a:r>
            <a:r>
              <a:rPr lang="en-US" sz="2499" dirty="0">
                <a:solidFill>
                  <a:srgbClr val="000000"/>
                </a:solidFill>
                <a:latin typeface="Open Sans"/>
                <a:ea typeface="Open Sans"/>
                <a:cs typeface="Open Sans"/>
                <a:sym typeface="Open Sans"/>
              </a:rPr>
              <a:t>/am335x-boneblack.dts.</a:t>
            </a:r>
          </a:p>
          <a:p>
            <a:pPr marL="539749" lvl="1" indent="-269875" algn="l">
              <a:lnSpc>
                <a:spcPts val="3499"/>
              </a:lnSpc>
              <a:buFont typeface="Arial"/>
              <a:buChar char="•"/>
            </a:pPr>
            <a:r>
              <a:rPr lang="en-US" sz="2499" dirty="0">
                <a:solidFill>
                  <a:srgbClr val="000000"/>
                </a:solidFill>
                <a:latin typeface="Open Sans"/>
                <a:ea typeface="Open Sans"/>
                <a:cs typeface="Open Sans"/>
                <a:sym typeface="Open Sans"/>
              </a:rPr>
              <a:t>Host Requirement: </a:t>
            </a:r>
            <a:r>
              <a:rPr lang="en-US" sz="2499" dirty="0" err="1">
                <a:solidFill>
                  <a:srgbClr val="000000"/>
                </a:solidFill>
                <a:latin typeface="Open Sans"/>
                <a:ea typeface="Open Sans"/>
                <a:cs typeface="Open Sans"/>
                <a:sym typeface="Open Sans"/>
              </a:rPr>
              <a:t>Bật</a:t>
            </a:r>
            <a:r>
              <a:rPr lang="en-US" sz="2499" dirty="0">
                <a:solidFill>
                  <a:srgbClr val="000000"/>
                </a:solidFill>
                <a:latin typeface="Open Sans"/>
                <a:ea typeface="Open Sans"/>
                <a:cs typeface="Open Sans"/>
                <a:sym typeface="Open Sans"/>
              </a:rPr>
              <a:t> Needs host OpenSSL.</a:t>
            </a:r>
          </a:p>
        </p:txBody>
      </p:sp>
      <p:sp>
        <p:nvSpPr>
          <p:cNvPr id="6" name="TextBox 6"/>
          <p:cNvSpPr txBox="1"/>
          <p:nvPr/>
        </p:nvSpPr>
        <p:spPr>
          <a:xfrm>
            <a:off x="9144000" y="2384511"/>
            <a:ext cx="8730035" cy="1736725"/>
          </a:xfrm>
          <a:prstGeom prst="rect">
            <a:avLst/>
          </a:prstGeom>
        </p:spPr>
        <p:txBody>
          <a:bodyPr lIns="0" tIns="0" rIns="0" bIns="0" rtlCol="0" anchor="t">
            <a:spAutoFit/>
          </a:bodyPr>
          <a:lstStyle/>
          <a:p>
            <a:pPr algn="l">
              <a:lnSpc>
                <a:spcPts val="3499"/>
              </a:lnSpc>
              <a:spcBef>
                <a:spcPct val="0"/>
              </a:spcBef>
            </a:pPr>
            <a:r>
              <a:rPr lang="en-US" sz="2499" b="1">
                <a:solidFill>
                  <a:srgbClr val="000000"/>
                </a:solidFill>
                <a:latin typeface="Open Sans Bold"/>
                <a:ea typeface="Open Sans Bold"/>
                <a:cs typeface="Open Sans Bold"/>
                <a:sym typeface="Open Sans Bold"/>
              </a:rPr>
              <a:t>Target Packages</a:t>
            </a:r>
          </a:p>
          <a:p>
            <a:pPr marL="539749" lvl="1" indent="-269875" algn="l">
              <a:lnSpc>
                <a:spcPts val="3499"/>
              </a:lnSpc>
              <a:buFont typeface="Arial"/>
              <a:buChar char="•"/>
            </a:pPr>
            <a:r>
              <a:rPr lang="en-US" sz="2499">
                <a:solidFill>
                  <a:srgbClr val="000000"/>
                </a:solidFill>
                <a:latin typeface="Open Sans"/>
                <a:ea typeface="Open Sans"/>
                <a:cs typeface="Open Sans"/>
                <a:sym typeface="Open Sans"/>
              </a:rPr>
              <a:t>Mặc định bật BusyBox, tùy chọn thêm gói khác sau</a:t>
            </a:r>
          </a:p>
          <a:p>
            <a:pPr marL="539749" lvl="1" indent="-269875" algn="l">
              <a:lnSpc>
                <a:spcPts val="3499"/>
              </a:lnSpc>
              <a:buFont typeface="Arial"/>
              <a:buChar char="•"/>
            </a:pPr>
            <a:r>
              <a:rPr lang="en-US" sz="2499">
                <a:solidFill>
                  <a:srgbClr val="000000"/>
                </a:solidFill>
                <a:latin typeface="Open Sans"/>
                <a:ea typeface="Open Sans"/>
                <a:cs typeface="Open Sans"/>
                <a:sym typeface="Open Sans"/>
              </a:rPr>
              <a:t>Networking application: Bật MQTT,dhcpd,iproute2 để hỗ trợ ethernet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51657" y="260350"/>
            <a:ext cx="11953732" cy="3162300"/>
          </a:xfrm>
          <a:prstGeom prst="rect">
            <a:avLst/>
          </a:prstGeom>
        </p:spPr>
        <p:txBody>
          <a:bodyPr lIns="0" tIns="0" rIns="0" bIns="0" rtlCol="0" anchor="t">
            <a:spAutoFit/>
          </a:bodyPr>
          <a:lstStyle/>
          <a:p>
            <a:pPr algn="just">
              <a:lnSpc>
                <a:spcPts val="6299"/>
              </a:lnSpc>
              <a:spcBef>
                <a:spcPct val="0"/>
              </a:spcBef>
            </a:pPr>
            <a:r>
              <a:rPr lang="en-US" sz="4500" b="1" spc="18">
                <a:solidFill>
                  <a:srgbClr val="000000"/>
                </a:solidFill>
                <a:latin typeface="Open Sans Bold"/>
                <a:ea typeface="Open Sans Bold"/>
                <a:cs typeface="Open Sans Bold"/>
                <a:sym typeface="Open Sans Bold"/>
              </a:rPr>
              <a:t>⚙️ Cấu hình buildroot(make menuconfig)</a:t>
            </a: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p:txBody>
      </p:sp>
      <p:sp>
        <p:nvSpPr>
          <p:cNvPr id="3" name="Freeform 3"/>
          <p:cNvSpPr/>
          <p:nvPr/>
        </p:nvSpPr>
        <p:spPr>
          <a:xfrm flipH="1">
            <a:off x="8001000" y="1392232"/>
            <a:ext cx="10287000" cy="10287000"/>
          </a:xfrm>
          <a:custGeom>
            <a:avLst/>
            <a:gdLst/>
            <a:ahLst/>
            <a:cxnLst/>
            <a:rect l="l" t="t" r="r" b="b"/>
            <a:pathLst>
              <a:path w="10287000" h="10287000">
                <a:moveTo>
                  <a:pt x="10287000" y="0"/>
                </a:moveTo>
                <a:lnTo>
                  <a:pt x="0" y="0"/>
                </a:lnTo>
                <a:lnTo>
                  <a:pt x="0" y="10287000"/>
                </a:lnTo>
                <a:lnTo>
                  <a:pt x="10287000" y="10287000"/>
                </a:lnTo>
                <a:lnTo>
                  <a:pt x="1028700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4" name="TextBox 4"/>
          <p:cNvSpPr txBox="1"/>
          <p:nvPr/>
        </p:nvSpPr>
        <p:spPr>
          <a:xfrm>
            <a:off x="1028700" y="1567182"/>
            <a:ext cx="6547776" cy="1298575"/>
          </a:xfrm>
          <a:prstGeom prst="rect">
            <a:avLst/>
          </a:prstGeom>
        </p:spPr>
        <p:txBody>
          <a:bodyPr lIns="0" tIns="0" rIns="0" bIns="0" rtlCol="0" anchor="t">
            <a:spAutoFit/>
          </a:bodyPr>
          <a:lstStyle/>
          <a:p>
            <a:pPr algn="just">
              <a:lnSpc>
                <a:spcPts val="3499"/>
              </a:lnSpc>
              <a:spcBef>
                <a:spcPct val="0"/>
              </a:spcBef>
            </a:pPr>
            <a:r>
              <a:rPr lang="en-US" sz="2499" b="1">
                <a:solidFill>
                  <a:srgbClr val="000000"/>
                </a:solidFill>
                <a:latin typeface="Open Sans Bold"/>
                <a:ea typeface="Open Sans Bold"/>
                <a:cs typeface="Open Sans Bold"/>
                <a:sym typeface="Open Sans Bold"/>
              </a:rPr>
              <a:t>Filesystem Images</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[*]ext2/3/4 root filesystem ---&gt; chọn ext4</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(128M) exact size </a:t>
            </a:r>
          </a:p>
        </p:txBody>
      </p:sp>
      <p:sp>
        <p:nvSpPr>
          <p:cNvPr id="5" name="TextBox 5"/>
          <p:cNvSpPr txBox="1"/>
          <p:nvPr/>
        </p:nvSpPr>
        <p:spPr>
          <a:xfrm>
            <a:off x="455074" y="6636228"/>
            <a:ext cx="10375928" cy="3112390"/>
          </a:xfrm>
          <a:prstGeom prst="rect">
            <a:avLst/>
          </a:prstGeom>
        </p:spPr>
        <p:txBody>
          <a:bodyPr wrap="square" lIns="0" tIns="0" rIns="0" bIns="0" rtlCol="0" anchor="t">
            <a:spAutoFit/>
          </a:bodyPr>
          <a:lstStyle/>
          <a:p>
            <a:pPr algn="l">
              <a:lnSpc>
                <a:spcPts val="3499"/>
              </a:lnSpc>
              <a:spcBef>
                <a:spcPct val="0"/>
              </a:spcBef>
            </a:pPr>
            <a:r>
              <a:rPr lang="en-US" sz="2499" b="1" dirty="0">
                <a:solidFill>
                  <a:srgbClr val="000000"/>
                </a:solidFill>
                <a:latin typeface="Open Sans Bold"/>
                <a:ea typeface="Open Sans Bold"/>
                <a:cs typeface="Open Sans Bold"/>
                <a:sym typeface="Open Sans Bold"/>
              </a:rPr>
              <a:t>Sau </a:t>
            </a:r>
            <a:r>
              <a:rPr lang="en-US" sz="2499" b="1" dirty="0" err="1">
                <a:solidFill>
                  <a:srgbClr val="000000"/>
                </a:solidFill>
                <a:latin typeface="Open Sans Bold"/>
                <a:ea typeface="Open Sans Bold"/>
                <a:cs typeface="Open Sans Bold"/>
                <a:sym typeface="Open Sans Bold"/>
              </a:rPr>
              <a:t>khi</a:t>
            </a:r>
            <a:r>
              <a:rPr lang="en-US" sz="2499" b="1" dirty="0">
                <a:solidFill>
                  <a:srgbClr val="000000"/>
                </a:solidFill>
                <a:latin typeface="Open Sans Bold"/>
                <a:ea typeface="Open Sans Bold"/>
                <a:cs typeface="Open Sans Bold"/>
                <a:sym typeface="Open Sans Bold"/>
              </a:rPr>
              <a:t> </a:t>
            </a:r>
            <a:r>
              <a:rPr lang="en-US" sz="2499" b="1" dirty="0" err="1">
                <a:solidFill>
                  <a:srgbClr val="000000"/>
                </a:solidFill>
                <a:latin typeface="Open Sans Bold"/>
                <a:ea typeface="Open Sans Bold"/>
                <a:cs typeface="Open Sans Bold"/>
                <a:sym typeface="Open Sans Bold"/>
              </a:rPr>
              <a:t>chạy</a:t>
            </a:r>
            <a:r>
              <a:rPr lang="en-US" sz="2499" b="1" dirty="0">
                <a:solidFill>
                  <a:srgbClr val="000000"/>
                </a:solidFill>
                <a:latin typeface="Open Sans Bold"/>
                <a:ea typeface="Open Sans Bold"/>
                <a:cs typeface="Open Sans Bold"/>
                <a:sym typeface="Open Sans Bold"/>
              </a:rPr>
              <a:t> </a:t>
            </a:r>
            <a:r>
              <a:rPr lang="en-US" sz="2499" b="1" dirty="0" err="1">
                <a:solidFill>
                  <a:srgbClr val="000000"/>
                </a:solidFill>
                <a:latin typeface="Open Sans Bold"/>
                <a:ea typeface="Open Sans Bold"/>
                <a:cs typeface="Open Sans Bold"/>
                <a:sym typeface="Open Sans Bold"/>
              </a:rPr>
              <a:t>lệnh</a:t>
            </a:r>
            <a:r>
              <a:rPr lang="en-US" sz="2499" b="1" dirty="0">
                <a:solidFill>
                  <a:srgbClr val="000000"/>
                </a:solidFill>
                <a:latin typeface="Open Sans Bold"/>
                <a:ea typeface="Open Sans Bold"/>
                <a:cs typeface="Open Sans Bold"/>
                <a:sym typeface="Open Sans Bold"/>
              </a:rPr>
              <a:t> make, </a:t>
            </a:r>
            <a:r>
              <a:rPr lang="en-US" sz="2499" b="1" dirty="0" err="1">
                <a:solidFill>
                  <a:srgbClr val="000000"/>
                </a:solidFill>
                <a:latin typeface="Open Sans Bold"/>
                <a:ea typeface="Open Sans Bold"/>
                <a:cs typeface="Open Sans Bold"/>
                <a:sym typeface="Open Sans Bold"/>
              </a:rPr>
              <a:t>Buildroot</a:t>
            </a:r>
            <a:r>
              <a:rPr lang="en-US" sz="2499" b="1" dirty="0">
                <a:solidFill>
                  <a:srgbClr val="000000"/>
                </a:solidFill>
                <a:latin typeface="Open Sans Bold"/>
                <a:ea typeface="Open Sans Bold"/>
                <a:cs typeface="Open Sans Bold"/>
                <a:sym typeface="Open Sans Bold"/>
              </a:rPr>
              <a:t> </a:t>
            </a:r>
            <a:r>
              <a:rPr lang="en-US" sz="2499" b="1" dirty="0" err="1">
                <a:solidFill>
                  <a:srgbClr val="000000"/>
                </a:solidFill>
                <a:latin typeface="Open Sans Bold"/>
                <a:ea typeface="Open Sans Bold"/>
                <a:cs typeface="Open Sans Bold"/>
                <a:sym typeface="Open Sans Bold"/>
              </a:rPr>
              <a:t>tạo</a:t>
            </a:r>
            <a:r>
              <a:rPr lang="en-US" sz="2499" b="1" dirty="0">
                <a:solidFill>
                  <a:srgbClr val="000000"/>
                </a:solidFill>
                <a:latin typeface="Open Sans Bold"/>
                <a:ea typeface="Open Sans Bold"/>
                <a:cs typeface="Open Sans Bold"/>
                <a:sym typeface="Open Sans Bold"/>
              </a:rPr>
              <a:t> </a:t>
            </a:r>
            <a:r>
              <a:rPr lang="en-US" sz="2499" b="1" dirty="0" err="1">
                <a:solidFill>
                  <a:srgbClr val="000000"/>
                </a:solidFill>
                <a:latin typeface="Open Sans Bold"/>
                <a:ea typeface="Open Sans Bold"/>
                <a:cs typeface="Open Sans Bold"/>
                <a:sym typeface="Open Sans Bold"/>
              </a:rPr>
              <a:t>ra</a:t>
            </a:r>
            <a:r>
              <a:rPr lang="en-US" sz="2499" b="1" dirty="0">
                <a:solidFill>
                  <a:srgbClr val="000000"/>
                </a:solidFill>
                <a:latin typeface="Open Sans Bold"/>
                <a:ea typeface="Open Sans Bold"/>
                <a:cs typeface="Open Sans Bold"/>
                <a:sym typeface="Open Sans Bold"/>
              </a:rPr>
              <a:t>:</a:t>
            </a:r>
          </a:p>
          <a:p>
            <a:pPr marL="539749" lvl="1" indent="-269875" algn="l">
              <a:lnSpc>
                <a:spcPts val="3499"/>
              </a:lnSpc>
              <a:buFont typeface="Arial"/>
              <a:buChar char="•"/>
            </a:pPr>
            <a:r>
              <a:rPr lang="en-US" sz="2499" dirty="0">
                <a:solidFill>
                  <a:srgbClr val="000000"/>
                </a:solidFill>
                <a:latin typeface="Open Sans"/>
                <a:ea typeface="Open Sans"/>
                <a:cs typeface="Open Sans"/>
                <a:sym typeface="Open Sans"/>
              </a:rPr>
              <a:t>Toolchain: Cross-compiler ARM (</a:t>
            </a:r>
            <a:r>
              <a:rPr lang="en-US" sz="2499" dirty="0" err="1">
                <a:solidFill>
                  <a:srgbClr val="000000"/>
                </a:solidFill>
                <a:latin typeface="Open Sans"/>
                <a:ea typeface="Open Sans"/>
                <a:cs typeface="Open Sans"/>
                <a:sym typeface="Open Sans"/>
              </a:rPr>
              <a:t>glibc</a:t>
            </a:r>
            <a:r>
              <a:rPr lang="en-US" sz="2499" dirty="0">
                <a:solidFill>
                  <a:srgbClr val="000000"/>
                </a:solidFill>
                <a:latin typeface="Open Sans"/>
                <a:ea typeface="Open Sans"/>
                <a:cs typeface="Open Sans"/>
                <a:sym typeface="Open Sans"/>
              </a:rPr>
              <a:t>/</a:t>
            </a:r>
            <a:r>
              <a:rPr lang="en-US" sz="2499" dirty="0" err="1">
                <a:solidFill>
                  <a:srgbClr val="000000"/>
                </a:solidFill>
                <a:latin typeface="Open Sans"/>
                <a:ea typeface="Open Sans"/>
                <a:cs typeface="Open Sans"/>
                <a:sym typeface="Open Sans"/>
              </a:rPr>
              <a:t>uClibc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trong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thư</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mục</a:t>
            </a:r>
            <a:r>
              <a:rPr lang="en-US" sz="2499" dirty="0">
                <a:solidFill>
                  <a:srgbClr val="000000"/>
                </a:solidFill>
                <a:latin typeface="Open Sans"/>
                <a:ea typeface="Open Sans"/>
                <a:cs typeface="Open Sans"/>
                <a:sym typeface="Open Sans"/>
              </a:rPr>
              <a:t> output/host.</a:t>
            </a:r>
          </a:p>
          <a:p>
            <a:pPr marL="539749" lvl="1" indent="-269875" algn="l">
              <a:lnSpc>
                <a:spcPts val="3499"/>
              </a:lnSpc>
              <a:buFont typeface="Arial"/>
              <a:buChar char="•"/>
            </a:pPr>
            <a:r>
              <a:rPr lang="en-US" sz="2499" dirty="0">
                <a:solidFill>
                  <a:srgbClr val="000000"/>
                </a:solidFill>
                <a:latin typeface="Open Sans"/>
                <a:ea typeface="Open Sans"/>
                <a:cs typeface="Open Sans"/>
                <a:sym typeface="Open Sans"/>
              </a:rPr>
              <a:t>File boot: </a:t>
            </a:r>
            <a:r>
              <a:rPr lang="en-US" sz="2499" dirty="0" err="1">
                <a:solidFill>
                  <a:srgbClr val="000000"/>
                </a:solidFill>
                <a:latin typeface="Open Sans"/>
                <a:ea typeface="Open Sans"/>
                <a:cs typeface="Open Sans"/>
                <a:sym typeface="Open Sans"/>
              </a:rPr>
              <a:t>zImage</a:t>
            </a:r>
            <a:r>
              <a:rPr lang="en-US" sz="2499" dirty="0">
                <a:solidFill>
                  <a:srgbClr val="000000"/>
                </a:solidFill>
                <a:latin typeface="Open Sans"/>
                <a:ea typeface="Open Sans"/>
                <a:cs typeface="Open Sans"/>
                <a:sym typeface="Open Sans"/>
              </a:rPr>
              <a:t> (kernel), am335x-boneblack.dtb (Device Tree), MLO, u-</a:t>
            </a:r>
            <a:r>
              <a:rPr lang="en-US" sz="2499" dirty="0" err="1">
                <a:solidFill>
                  <a:srgbClr val="000000"/>
                </a:solidFill>
                <a:latin typeface="Open Sans"/>
                <a:ea typeface="Open Sans"/>
                <a:cs typeface="Open Sans"/>
                <a:sym typeface="Open Sans"/>
              </a:rPr>
              <a:t>boot.img</a:t>
            </a:r>
            <a:r>
              <a:rPr lang="en-US" sz="2499" dirty="0">
                <a:solidFill>
                  <a:srgbClr val="000000"/>
                </a:solidFill>
                <a:latin typeface="Open Sans"/>
                <a:ea typeface="Open Sans"/>
                <a:cs typeface="Open Sans"/>
                <a:sym typeface="Open Sans"/>
              </a:rPr>
              <a:t> (U-Boot) </a:t>
            </a:r>
            <a:r>
              <a:rPr lang="en-US" sz="2499" dirty="0" err="1">
                <a:solidFill>
                  <a:srgbClr val="000000"/>
                </a:solidFill>
                <a:latin typeface="Open Sans"/>
                <a:ea typeface="Open Sans"/>
                <a:cs typeface="Open Sans"/>
                <a:sym typeface="Open Sans"/>
              </a:rPr>
              <a:t>trong</a:t>
            </a:r>
            <a:r>
              <a:rPr lang="en-US" sz="2499" dirty="0">
                <a:solidFill>
                  <a:srgbClr val="000000"/>
                </a:solidFill>
                <a:latin typeface="Open Sans"/>
                <a:ea typeface="Open Sans"/>
                <a:cs typeface="Open Sans"/>
                <a:sym typeface="Open Sans"/>
              </a:rPr>
              <a:t> output/images.</a:t>
            </a:r>
          </a:p>
          <a:p>
            <a:pPr marL="539749" lvl="1" indent="-269875" algn="l">
              <a:lnSpc>
                <a:spcPts val="3499"/>
              </a:lnSpc>
              <a:buFont typeface="Arial"/>
              <a:buChar char="•"/>
            </a:pPr>
            <a:r>
              <a:rPr lang="en-US" sz="2499" dirty="0">
                <a:solidFill>
                  <a:srgbClr val="000000"/>
                </a:solidFill>
                <a:latin typeface="Open Sans"/>
                <a:ea typeface="Open Sans"/>
                <a:cs typeface="Open Sans"/>
                <a:sym typeface="Open Sans"/>
              </a:rPr>
              <a:t>Root filesystem: </a:t>
            </a:r>
            <a:r>
              <a:rPr lang="en-US" sz="2499" dirty="0" err="1">
                <a:solidFill>
                  <a:srgbClr val="000000"/>
                </a:solidFill>
                <a:latin typeface="Open Sans"/>
                <a:ea typeface="Open Sans"/>
                <a:cs typeface="Open Sans"/>
                <a:sym typeface="Open Sans"/>
              </a:rPr>
              <a:t>Tệp</a:t>
            </a:r>
            <a:r>
              <a:rPr lang="en-US" sz="2499" dirty="0">
                <a:solidFill>
                  <a:srgbClr val="000000"/>
                </a:solidFill>
                <a:latin typeface="Open Sans"/>
                <a:ea typeface="Open Sans"/>
                <a:cs typeface="Open Sans"/>
                <a:sym typeface="Open Sans"/>
              </a:rPr>
              <a:t> rootfs.tar, roofs.ext4 </a:t>
            </a:r>
            <a:r>
              <a:rPr lang="en-US" sz="2499" dirty="0" err="1">
                <a:solidFill>
                  <a:srgbClr val="000000"/>
                </a:solidFill>
                <a:latin typeface="Open Sans"/>
                <a:ea typeface="Open Sans"/>
                <a:cs typeface="Open Sans"/>
                <a:sym typeface="Open Sans"/>
              </a:rPr>
              <a:t>trong</a:t>
            </a:r>
            <a:r>
              <a:rPr lang="en-US" sz="2499" dirty="0">
                <a:solidFill>
                  <a:srgbClr val="000000"/>
                </a:solidFill>
                <a:latin typeface="Open Sans"/>
                <a:ea typeface="Open Sans"/>
                <a:cs typeface="Open Sans"/>
                <a:sym typeface="Open Sans"/>
              </a:rPr>
              <a:t> output/images, </a:t>
            </a:r>
            <a:r>
              <a:rPr lang="en-US" sz="2499" dirty="0" err="1">
                <a:solidFill>
                  <a:srgbClr val="000000"/>
                </a:solidFill>
                <a:latin typeface="Open Sans"/>
                <a:ea typeface="Open Sans"/>
                <a:cs typeface="Open Sans"/>
                <a:sym typeface="Open Sans"/>
              </a:rPr>
              <a:t>sẵn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sàng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triển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khai</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lên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thẻ</a:t>
            </a:r>
            <a:r>
              <a:rPr lang="en-US" sz="2499" dirty="0">
                <a:solidFill>
                  <a:srgbClr val="000000"/>
                </a:solidFill>
                <a:latin typeface="Open Sans"/>
                <a:ea typeface="Open Sans"/>
                <a:cs typeface="Open Sans"/>
                <a:sym typeface="Open Sans"/>
              </a:rPr>
              <a:t> SD </a:t>
            </a:r>
            <a:r>
              <a:rPr lang="en-US" sz="2499" dirty="0" err="1">
                <a:solidFill>
                  <a:srgbClr val="000000"/>
                </a:solidFill>
                <a:latin typeface="Open Sans"/>
                <a:ea typeface="Open Sans"/>
                <a:cs typeface="Open Sans"/>
                <a:sym typeface="Open Sans"/>
              </a:rPr>
              <a:t>cho</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BeagleBone</a:t>
            </a:r>
            <a:r>
              <a:rPr lang="en-US" sz="2499" dirty="0">
                <a:solidFill>
                  <a:srgbClr val="000000"/>
                </a:solidFill>
                <a:latin typeface="Open Sans"/>
                <a:ea typeface="Open Sans"/>
                <a:cs typeface="Open Sans"/>
                <a:sym typeface="Open Sans"/>
              </a:rPr>
              <a:t> Black.</a:t>
            </a:r>
          </a:p>
        </p:txBody>
      </p:sp>
      <p:sp>
        <p:nvSpPr>
          <p:cNvPr id="6" name="TextBox 6"/>
          <p:cNvSpPr txBox="1"/>
          <p:nvPr/>
        </p:nvSpPr>
        <p:spPr>
          <a:xfrm>
            <a:off x="6328522" y="3266740"/>
            <a:ext cx="9004961" cy="3051175"/>
          </a:xfrm>
          <a:prstGeom prst="rect">
            <a:avLst/>
          </a:prstGeom>
        </p:spPr>
        <p:txBody>
          <a:bodyPr lIns="0" tIns="0" rIns="0" bIns="0" rtlCol="0" anchor="t">
            <a:spAutoFit/>
          </a:bodyPr>
          <a:lstStyle/>
          <a:p>
            <a:pPr algn="l">
              <a:lnSpc>
                <a:spcPts val="3499"/>
              </a:lnSpc>
            </a:pPr>
            <a:r>
              <a:rPr lang="en-US" sz="2499" b="1">
                <a:solidFill>
                  <a:srgbClr val="000000"/>
                </a:solidFill>
                <a:latin typeface="Open Sans Bold"/>
                <a:ea typeface="Open Sans Bold"/>
                <a:cs typeface="Open Sans Bold"/>
                <a:sym typeface="Open Sans Bold"/>
              </a:rPr>
              <a:t>Bootloaders</a:t>
            </a:r>
          </a:p>
          <a:p>
            <a:pPr marL="539749" lvl="1" indent="-269875" algn="l">
              <a:lnSpc>
                <a:spcPts val="3499"/>
              </a:lnSpc>
              <a:buFont typeface="Arial"/>
              <a:buChar char="•"/>
            </a:pPr>
            <a:r>
              <a:rPr lang="en-US" sz="2499">
                <a:solidFill>
                  <a:srgbClr val="000000"/>
                </a:solidFill>
                <a:latin typeface="Open Sans"/>
                <a:ea typeface="Open Sans"/>
                <a:cs typeface="Open Sans"/>
                <a:sym typeface="Open Sans"/>
              </a:rPr>
              <a:t>Bootloader: U-Boot, phiên bản 2023.10</a:t>
            </a:r>
          </a:p>
          <a:p>
            <a:pPr marL="539749" lvl="1" indent="-269875" algn="l">
              <a:lnSpc>
                <a:spcPts val="3499"/>
              </a:lnSpc>
              <a:buFont typeface="Arial"/>
              <a:buChar char="•"/>
            </a:pPr>
            <a:r>
              <a:rPr lang="en-US" sz="2499">
                <a:solidFill>
                  <a:srgbClr val="000000"/>
                </a:solidFill>
                <a:latin typeface="Open Sans"/>
                <a:ea typeface="Open Sans"/>
                <a:cs typeface="Open Sans"/>
                <a:sym typeface="Open Sans"/>
              </a:rPr>
              <a:t>Build System: Kconfig.</a:t>
            </a:r>
          </a:p>
          <a:p>
            <a:pPr marL="539749" lvl="1" indent="-269875" algn="l">
              <a:lnSpc>
                <a:spcPts val="3499"/>
              </a:lnSpc>
              <a:buFont typeface="Arial"/>
              <a:buChar char="•"/>
            </a:pPr>
            <a:r>
              <a:rPr lang="en-US" sz="2499">
                <a:solidFill>
                  <a:srgbClr val="000000"/>
                </a:solidFill>
                <a:latin typeface="Open Sans"/>
                <a:ea typeface="Open Sans"/>
                <a:cs typeface="Open Sans"/>
                <a:sym typeface="Open Sans"/>
              </a:rPr>
              <a:t>Board Defconfig: am335x_evm_defconfig.</a:t>
            </a:r>
          </a:p>
          <a:p>
            <a:pPr marL="539749" lvl="1" indent="-269875" algn="l">
              <a:lnSpc>
                <a:spcPts val="3499"/>
              </a:lnSpc>
              <a:buFont typeface="Arial"/>
              <a:buChar char="•"/>
            </a:pPr>
            <a:r>
              <a:rPr lang="en-US" sz="2499">
                <a:solidFill>
                  <a:srgbClr val="000000"/>
                </a:solidFill>
                <a:latin typeface="Open Sans"/>
                <a:ea typeface="Open Sans"/>
                <a:cs typeface="Open Sans"/>
                <a:sym typeface="Open Sans"/>
              </a:rPr>
              <a:t>Custom Make Options: DEVICE_TREE=am335x-boneblack.</a:t>
            </a:r>
          </a:p>
          <a:p>
            <a:pPr marL="539749" lvl="1" indent="-269875" algn="l">
              <a:lnSpc>
                <a:spcPts val="3499"/>
              </a:lnSpc>
              <a:buFont typeface="Arial"/>
              <a:buChar char="•"/>
            </a:pPr>
            <a:r>
              <a:rPr lang="en-US" sz="2499">
                <a:solidFill>
                  <a:srgbClr val="000000"/>
                </a:solidFill>
                <a:latin typeface="Open Sans"/>
                <a:ea typeface="Open Sans"/>
                <a:cs typeface="Open Sans"/>
                <a:sym typeface="Open Sans"/>
              </a:rPr>
              <a:t>Binary Format: u-boot.img, bật SPL (MLO).</a:t>
            </a:r>
          </a:p>
          <a:p>
            <a:pPr algn="l">
              <a:lnSpc>
                <a:spcPts val="3499"/>
              </a:lnSpc>
            </a:pPr>
            <a:endParaRPr lang="en-US" sz="2499">
              <a:solidFill>
                <a:srgbClr val="000000"/>
              </a:solidFill>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839311" y="2083205"/>
            <a:ext cx="7419989" cy="4829135"/>
          </a:xfrm>
          <a:custGeom>
            <a:avLst/>
            <a:gdLst/>
            <a:ahLst/>
            <a:cxnLst/>
            <a:rect l="l" t="t" r="r" b="b"/>
            <a:pathLst>
              <a:path w="7419989" h="4829135">
                <a:moveTo>
                  <a:pt x="0" y="0"/>
                </a:moveTo>
                <a:lnTo>
                  <a:pt x="7419989" y="0"/>
                </a:lnTo>
                <a:lnTo>
                  <a:pt x="7419989" y="4829135"/>
                </a:lnTo>
                <a:lnTo>
                  <a:pt x="0" y="4829135"/>
                </a:lnTo>
                <a:lnTo>
                  <a:pt x="0" y="0"/>
                </a:lnTo>
                <a:close/>
              </a:path>
            </a:pathLst>
          </a:custGeom>
          <a:blipFill>
            <a:blip r:embed="rId2"/>
            <a:stretch>
              <a:fillRect r="-52308" b="-922"/>
            </a:stretch>
          </a:blipFill>
        </p:spPr>
      </p:sp>
      <p:sp>
        <p:nvSpPr>
          <p:cNvPr id="3" name="TextBox 3"/>
          <p:cNvSpPr txBox="1"/>
          <p:nvPr/>
        </p:nvSpPr>
        <p:spPr>
          <a:xfrm>
            <a:off x="470131" y="1521266"/>
            <a:ext cx="8673869" cy="6994525"/>
          </a:xfrm>
          <a:prstGeom prst="rect">
            <a:avLst/>
          </a:prstGeom>
        </p:spPr>
        <p:txBody>
          <a:bodyPr lIns="0" tIns="0" rIns="0" bIns="0" rtlCol="0" anchor="t">
            <a:spAutoFit/>
          </a:bodyPr>
          <a:lstStyle/>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Sau khi build xong, ghi các tệp từ Buildroot (zImage, am335x-boneblack.dtb, MLO, u-boot.img, rootfs.ext4) vào thẻ SD:</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Chuẩn bị thẻ SD: Phân vùng thẻ SD với 1 phân vùng boot (FAT32) và 1 phân vùng rootfs (ext4).</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Copy file boot: Sao chép MLO, u-boot.img, zImage, am335x-boneblack.dtb vào phân vùng boot.</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Dùng lệnh dd để ghi rootfs.ext4 vào phân vùng 2 thẻ nhớ (rootfs).</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Boot BBB: Cắm thẻ SD vào BBB, cấp nguồn. U-Boot tự động nạp kernel và Device Tree, khởi động hệ thống.</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Đăng nhập: Kết nối qua cổng serial (minicom/PuTTY, 115200 baud) hoặc SSH (nếu cấu hình mạng), đăng nhập bằng tài</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khoản root (mật khẩu tùy chỉnh trong Buildroot). Giao diện dòng lệnh của BBB sẽ hiển thị, sẵn sàng sử dụng.</a:t>
            </a:r>
          </a:p>
        </p:txBody>
      </p:sp>
      <p:sp>
        <p:nvSpPr>
          <p:cNvPr id="4" name="TextBox 4"/>
          <p:cNvSpPr txBox="1"/>
          <p:nvPr/>
        </p:nvSpPr>
        <p:spPr>
          <a:xfrm>
            <a:off x="2369305" y="68157"/>
            <a:ext cx="10641171"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Boot BeagleBone Black bằng thẻ nhớ </a:t>
            </a:r>
          </a:p>
        </p:txBody>
      </p:sp>
      <p:sp>
        <p:nvSpPr>
          <p:cNvPr id="5" name="TextBox 5"/>
          <p:cNvSpPr txBox="1"/>
          <p:nvPr/>
        </p:nvSpPr>
        <p:spPr>
          <a:xfrm>
            <a:off x="1454390" y="68157"/>
            <a:ext cx="714375"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72362" y="150707"/>
            <a:ext cx="18009554" cy="679450"/>
          </a:xfrm>
          <a:prstGeom prst="rect">
            <a:avLst/>
          </a:prstGeom>
        </p:spPr>
        <p:txBody>
          <a:bodyPr lIns="0" tIns="0" rIns="0" bIns="0" rtlCol="0" anchor="t">
            <a:spAutoFit/>
          </a:bodyPr>
          <a:lstStyle/>
          <a:p>
            <a:pPr algn="ctr">
              <a:lnSpc>
                <a:spcPts val="5599"/>
              </a:lnSpc>
              <a:spcBef>
                <a:spcPct val="0"/>
              </a:spcBef>
            </a:pPr>
            <a:r>
              <a:rPr lang="en-US" sz="3999" b="1">
                <a:solidFill>
                  <a:srgbClr val="000000"/>
                </a:solidFill>
                <a:latin typeface="Open Sans Bold"/>
                <a:ea typeface="Open Sans Bold"/>
                <a:cs typeface="Open Sans Bold"/>
                <a:sym typeface="Open Sans Bold"/>
              </a:rPr>
              <a:t>Phát triển driver DHT11, BH1750 và điều khiển LED trên Linux</a:t>
            </a:r>
          </a:p>
        </p:txBody>
      </p:sp>
      <p:sp>
        <p:nvSpPr>
          <p:cNvPr id="3" name="TextBox 3"/>
          <p:cNvSpPr txBox="1"/>
          <p:nvPr/>
        </p:nvSpPr>
        <p:spPr>
          <a:xfrm>
            <a:off x="996791" y="109432"/>
            <a:ext cx="714375"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a:t>
            </a:r>
          </a:p>
        </p:txBody>
      </p:sp>
      <p:sp>
        <p:nvSpPr>
          <p:cNvPr id="6" name="TextBox 6"/>
          <p:cNvSpPr txBox="1"/>
          <p:nvPr/>
        </p:nvSpPr>
        <p:spPr>
          <a:xfrm>
            <a:off x="572362" y="5652617"/>
            <a:ext cx="9105900" cy="4247317"/>
          </a:xfrm>
          <a:prstGeom prst="rect">
            <a:avLst/>
          </a:prstGeom>
        </p:spPr>
        <p:txBody>
          <a:bodyPr wrap="square" lIns="0" tIns="0" rIns="0" bIns="0" rtlCol="0" anchor="t">
            <a:spAutoFit/>
          </a:bodyPr>
          <a:lstStyle/>
          <a:p>
            <a:pPr>
              <a:buNone/>
            </a:pPr>
            <a:r>
              <a:rPr lang="vi-VN" sz="2400" b="1" dirty="0"/>
              <a:t>Driver BH1750 (bh1750_driver.c)</a:t>
            </a:r>
          </a:p>
          <a:p>
            <a:pPr marL="285750" indent="-285750">
              <a:buFont typeface="Arial" panose="020B0604020202020204" pitchFamily="34" charset="0"/>
              <a:buChar char="•"/>
            </a:pPr>
            <a:r>
              <a:rPr lang="vi-VN" dirty="0"/>
              <a:t>Chức năng:</a:t>
            </a:r>
          </a:p>
          <a:p>
            <a:pPr marL="742950" lvl="1" indent="-285750">
              <a:buFont typeface="Courier New" panose="02070309020205020404" pitchFamily="49" charset="0"/>
              <a:buChar char="o"/>
            </a:pPr>
            <a:r>
              <a:rPr lang="vi-VN" dirty="0"/>
              <a:t>Đo cường độ ánh sáng từ cảm biến BH1750 qua giao tiếp I2C bit-banging sử dụng GPIO:</a:t>
            </a:r>
          </a:p>
          <a:p>
            <a:pPr marL="742950" lvl="1" indent="-285750">
              <a:buFont typeface="Courier New" panose="02070309020205020404" pitchFamily="49" charset="0"/>
              <a:buChar char="o"/>
            </a:pPr>
            <a:r>
              <a:rPr lang="vi-VN" dirty="0"/>
              <a:t>SDA: GPIO1_28 (P9.12)</a:t>
            </a:r>
          </a:p>
          <a:p>
            <a:pPr marL="742950" lvl="1" indent="-285750">
              <a:buFont typeface="Courier New" panose="02070309020205020404" pitchFamily="49" charset="0"/>
              <a:buChar char="o"/>
            </a:pPr>
            <a:r>
              <a:rPr lang="vi-VN" dirty="0"/>
              <a:t>SCL: GPIO1_17 (P9.23)</a:t>
            </a:r>
          </a:p>
          <a:p>
            <a:pPr marL="285750" indent="-285750">
              <a:buFont typeface="Arial" panose="020B0604020202020204" pitchFamily="34" charset="0"/>
              <a:buChar char="•"/>
            </a:pPr>
            <a:r>
              <a:rPr lang="vi-VN" dirty="0"/>
              <a:t>Cơ chế hoạt động:</a:t>
            </a:r>
          </a:p>
          <a:p>
            <a:pPr marL="742950" lvl="1" indent="-285750">
              <a:buFont typeface="Courier New" panose="02070309020205020404" pitchFamily="49" charset="0"/>
              <a:buChar char="o"/>
            </a:pPr>
            <a:r>
              <a:rPr lang="vi-VN" dirty="0"/>
              <a:t>Cài đặt giao thức I2C bằng cách điều khiển trực tiếp GPIO qua ioremap.</a:t>
            </a:r>
          </a:p>
          <a:p>
            <a:pPr marL="742950" lvl="1" indent="-285750">
              <a:buFont typeface="Courier New" panose="02070309020205020404" pitchFamily="49" charset="0"/>
              <a:buChar char="o"/>
            </a:pPr>
            <a:r>
              <a:rPr lang="vi-VN" dirty="0"/>
              <a:t>Gửi lệnh đo Continuously H-Resolution Mode (0x10) và đọc 2 byte dữ liệu.</a:t>
            </a:r>
          </a:p>
          <a:p>
            <a:pPr marL="742950" lvl="1" indent="-285750">
              <a:buFont typeface="Courier New" panose="02070309020205020404" pitchFamily="49" charset="0"/>
              <a:buChar char="o"/>
            </a:pPr>
            <a:r>
              <a:rPr lang="vi-VN" dirty="0"/>
              <a:t>Dữ liệu đo được chuyển sang đơn vị lux và lưu vào biến toàn cục.</a:t>
            </a:r>
          </a:p>
          <a:p>
            <a:pPr marL="285750" indent="-285750">
              <a:buFont typeface="Arial" panose="020B0604020202020204" pitchFamily="34" charset="0"/>
              <a:buChar char="•"/>
            </a:pPr>
            <a:r>
              <a:rPr lang="vi-VN" dirty="0"/>
              <a:t>Tính năng nổi bật:</a:t>
            </a:r>
          </a:p>
          <a:p>
            <a:pPr marL="742950" lvl="1" indent="-285750">
              <a:buFont typeface="Courier New" panose="02070309020205020404" pitchFamily="49" charset="0"/>
              <a:buChar char="o"/>
            </a:pPr>
            <a:r>
              <a:rPr lang="vi-VN" dirty="0"/>
              <a:t>Tạo thiết bị /dev/bh1750, cho phép đọc lux qua cat /dev/bh1750.</a:t>
            </a:r>
          </a:p>
          <a:p>
            <a:pPr marL="742950" lvl="1" indent="-285750">
              <a:buFont typeface="Courier New" panose="02070309020205020404" pitchFamily="49" charset="0"/>
              <a:buChar char="o"/>
            </a:pPr>
            <a:r>
              <a:rPr lang="vi-VN" dirty="0"/>
              <a:t>Tự động cập nhật dữ liệu mỗi 3 giây trong kernel thread.</a:t>
            </a:r>
          </a:p>
          <a:p>
            <a:pPr marL="742950" lvl="1" indent="-285750">
              <a:buFont typeface="Courier New" panose="02070309020205020404" pitchFamily="49" charset="0"/>
              <a:buChar char="o"/>
            </a:pPr>
            <a:r>
              <a:rPr lang="vi-VN" dirty="0"/>
              <a:t>Đồng bộ truy cập dữ liệu bằng mutex.</a:t>
            </a:r>
          </a:p>
          <a:p>
            <a:pPr marL="742950" lvl="1" indent="-285750">
              <a:buFont typeface="Courier New" panose="02070309020205020404" pitchFamily="49" charset="0"/>
              <a:buChar char="o"/>
            </a:pPr>
            <a:r>
              <a:rPr lang="vi-VN" dirty="0"/>
              <a:t>Không sử dụng i2c-core hoặc gpiolib, toàn bộ giao tiếp xử lý thủ công.</a:t>
            </a:r>
          </a:p>
        </p:txBody>
      </p:sp>
      <p:sp>
        <p:nvSpPr>
          <p:cNvPr id="9" name="TextBox 8">
            <a:extLst>
              <a:ext uri="{FF2B5EF4-FFF2-40B4-BE49-F238E27FC236}">
                <a16:creationId xmlns:a16="http://schemas.microsoft.com/office/drawing/2014/main" id="{E42C0BFE-9702-5C53-0FF7-D1E12EF75539}"/>
              </a:ext>
            </a:extLst>
          </p:cNvPr>
          <p:cNvSpPr txBox="1"/>
          <p:nvPr/>
        </p:nvSpPr>
        <p:spPr>
          <a:xfrm>
            <a:off x="9525001" y="1028700"/>
            <a:ext cx="8305799" cy="6832640"/>
          </a:xfrm>
          <a:prstGeom prst="rect">
            <a:avLst/>
          </a:prstGeom>
          <a:noFill/>
        </p:spPr>
        <p:txBody>
          <a:bodyPr wrap="square">
            <a:spAutoFit/>
          </a:bodyPr>
          <a:lstStyle/>
          <a:p>
            <a:pPr algn="just">
              <a:buNone/>
            </a:pPr>
            <a:r>
              <a:rPr lang="vi-VN" sz="2400" b="1" dirty="0"/>
              <a:t>Driver LED (led_driver.c)</a:t>
            </a:r>
          </a:p>
          <a:p>
            <a:pPr marL="285750" indent="-285750" algn="just">
              <a:buFont typeface="Arial" panose="020B0604020202020204" pitchFamily="34" charset="0"/>
              <a:buChar char="•"/>
            </a:pPr>
            <a:r>
              <a:rPr lang="vi-VN" dirty="0"/>
              <a:t>Chức năng:</a:t>
            </a:r>
          </a:p>
          <a:p>
            <a:pPr marL="742950" lvl="1" indent="-285750" algn="just">
              <a:buFont typeface="Courier New" panose="02070309020205020404" pitchFamily="49" charset="0"/>
              <a:buChar char="o"/>
            </a:pPr>
            <a:r>
              <a:rPr lang="vi-VN" dirty="0"/>
              <a:t>Điều khiển hai đèn LED thông qua GPIO trên BeagleBone Black:</a:t>
            </a:r>
          </a:p>
          <a:p>
            <a:pPr marL="742950" lvl="1" indent="-285750" algn="just">
              <a:buFont typeface="Courier New" panose="02070309020205020404" pitchFamily="49" charset="0"/>
              <a:buChar char="o"/>
            </a:pPr>
            <a:r>
              <a:rPr lang="vi-VN" dirty="0"/>
              <a:t>LED1: GPIO1_15 (tức GPIO47 - P8.15)</a:t>
            </a:r>
          </a:p>
          <a:p>
            <a:pPr marL="742950" lvl="1" indent="-285750" algn="just">
              <a:buFont typeface="Courier New" panose="02070309020205020404" pitchFamily="49" charset="0"/>
              <a:buChar char="o"/>
            </a:pPr>
            <a:r>
              <a:rPr lang="vi-VN" dirty="0"/>
              <a:t>LED2: GPIO1_13 (tức GPIO45 - P8.11)</a:t>
            </a:r>
          </a:p>
          <a:p>
            <a:pPr marL="285750" indent="-285750" algn="just">
              <a:buFont typeface="Arial" panose="020B0604020202020204" pitchFamily="34" charset="0"/>
              <a:buChar char="•"/>
            </a:pPr>
            <a:r>
              <a:rPr lang="vi-VN" dirty="0"/>
              <a:t>Cơ chế hoạt động:</a:t>
            </a:r>
          </a:p>
          <a:p>
            <a:pPr marL="742950" lvl="1" indent="-285750" algn="just">
              <a:buFont typeface="Courier New" panose="02070309020205020404" pitchFamily="49" charset="0"/>
              <a:buChar char="o"/>
            </a:pPr>
            <a:r>
              <a:rPr lang="vi-VN" dirty="0"/>
              <a:t>Tạo thiết bị ký tự tại /dev/multi_led để tương tác từ user space.</a:t>
            </a:r>
          </a:p>
          <a:p>
            <a:pPr marL="742950" lvl="1" indent="-285750" algn="just">
              <a:buFont typeface="Courier New" panose="02070309020205020404" pitchFamily="49" charset="0"/>
              <a:buChar char="o"/>
            </a:pPr>
            <a:r>
              <a:rPr lang="vi-VN" dirty="0"/>
              <a:t>Hỗ trợ ghi chuỗi "1 0" / "0 1" / "1 1" để điều khiển trạng thái từng LED:</a:t>
            </a:r>
          </a:p>
          <a:p>
            <a:pPr marL="742950" lvl="1" indent="-285750" algn="just">
              <a:buFont typeface="Courier New" panose="02070309020205020404" pitchFamily="49" charset="0"/>
              <a:buChar char="o"/>
            </a:pPr>
            <a:r>
              <a:rPr lang="vi-VN" dirty="0"/>
              <a:t>Số đầu điều khiển LED1 (0: tắt, 1: bật)</a:t>
            </a:r>
          </a:p>
          <a:p>
            <a:pPr marL="742950" lvl="1" indent="-285750" algn="just">
              <a:buFont typeface="Courier New" panose="02070309020205020404" pitchFamily="49" charset="0"/>
              <a:buChar char="o"/>
            </a:pPr>
            <a:r>
              <a:rPr lang="vi-VN" dirty="0"/>
              <a:t>Số sau điều khiển LED2 (0: tắt, 1: chế độ nháy)</a:t>
            </a:r>
          </a:p>
          <a:p>
            <a:pPr marL="742950" lvl="1" indent="-285750" algn="just">
              <a:buFont typeface="Courier New" panose="02070309020205020404" pitchFamily="49" charset="0"/>
              <a:buChar char="o"/>
            </a:pPr>
            <a:r>
              <a:rPr lang="vi-VN" dirty="0"/>
              <a:t>LED2 có chế độ nhấp nháy định kỳ (500ms) thông qua kernel thread nếu nhận lệnh bật (1).</a:t>
            </a:r>
          </a:p>
          <a:p>
            <a:pPr marL="742950" lvl="1" indent="-285750" algn="just">
              <a:buFont typeface="Courier New" panose="02070309020205020404" pitchFamily="49" charset="0"/>
              <a:buChar char="o"/>
            </a:pPr>
            <a:r>
              <a:rPr lang="vi-VN" dirty="0"/>
              <a:t>Hỗ trợ sysfs thông qua hai thuộc tính /sys/class/multi_led_class/multi_led/led1 và led2 để đọc/ghi trạng thái từng LED.</a:t>
            </a:r>
          </a:p>
          <a:p>
            <a:pPr marL="285750" indent="-285750" algn="just">
              <a:buFont typeface="Arial" panose="020B0604020202020204" pitchFamily="34" charset="0"/>
              <a:buChar char="•"/>
            </a:pPr>
            <a:r>
              <a:rPr lang="vi-VN" dirty="0"/>
              <a:t>Đặc điểm:</a:t>
            </a:r>
          </a:p>
          <a:p>
            <a:pPr marL="742950" lvl="1" indent="-285750" algn="just">
              <a:buFont typeface="Courier New" panose="02070309020205020404" pitchFamily="49" charset="0"/>
              <a:buChar char="o"/>
            </a:pPr>
            <a:r>
              <a:rPr lang="vi-VN" dirty="0"/>
              <a:t>Giao diện đơn giản, trực quan:</a:t>
            </a:r>
          </a:p>
          <a:p>
            <a:pPr marL="742950" lvl="1" indent="-285750" algn="just">
              <a:buFont typeface="Courier New" panose="02070309020205020404" pitchFamily="49" charset="0"/>
              <a:buChar char="o"/>
            </a:pPr>
            <a:r>
              <a:rPr lang="vi-VN" dirty="0"/>
              <a:t>Có thể điều khiển bằng cách echo "1 0" &gt; /dev/multi_led hoặc echo "1" &gt; /sys/class/.../led1.</a:t>
            </a:r>
          </a:p>
          <a:p>
            <a:pPr marL="742950" lvl="1" indent="-285750" algn="just">
              <a:buFont typeface="Courier New" panose="02070309020205020404" pitchFamily="49" charset="0"/>
              <a:buChar char="o"/>
            </a:pPr>
            <a:r>
              <a:rPr lang="vi-VN" dirty="0"/>
              <a:t>Hỗ trợ đọc trạng thái hiện tại của LED qua cat /dev/multi_led hoặc cat /sys/class/.../led1.</a:t>
            </a:r>
          </a:p>
          <a:p>
            <a:pPr marL="742950" lvl="1" indent="-285750" algn="just">
              <a:buFont typeface="Courier New" panose="02070309020205020404" pitchFamily="49" charset="0"/>
              <a:buChar char="o"/>
            </a:pPr>
            <a:r>
              <a:rPr lang="vi-VN" dirty="0"/>
              <a:t>Sử dụng GPIO low-level trực tiếp qua ioremap() thay vì gpiolib, đảm bảo hiệu suất.</a:t>
            </a:r>
          </a:p>
          <a:p>
            <a:pPr marL="742950" lvl="1" indent="-285750" algn="just">
              <a:buFont typeface="Courier New" panose="02070309020205020404" pitchFamily="49" charset="0"/>
              <a:buChar char="o"/>
            </a:pPr>
            <a:r>
              <a:rPr lang="vi-VN" dirty="0"/>
              <a:t>Đa dạng giao diện điều khiển: character device + sysfs</a:t>
            </a:r>
          </a:p>
        </p:txBody>
      </p:sp>
      <p:sp>
        <p:nvSpPr>
          <p:cNvPr id="12" name="TextBox 11">
            <a:extLst>
              <a:ext uri="{FF2B5EF4-FFF2-40B4-BE49-F238E27FC236}">
                <a16:creationId xmlns:a16="http://schemas.microsoft.com/office/drawing/2014/main" id="{3DBD23FD-CCF9-B433-75C5-2C8103301EA4}"/>
              </a:ext>
            </a:extLst>
          </p:cNvPr>
          <p:cNvSpPr txBox="1"/>
          <p:nvPr/>
        </p:nvSpPr>
        <p:spPr>
          <a:xfrm>
            <a:off x="572362" y="1114424"/>
            <a:ext cx="7866222" cy="4339650"/>
          </a:xfrm>
          <a:prstGeom prst="rect">
            <a:avLst/>
          </a:prstGeom>
          <a:noFill/>
        </p:spPr>
        <p:txBody>
          <a:bodyPr wrap="square">
            <a:spAutoFit/>
          </a:bodyPr>
          <a:lstStyle/>
          <a:p>
            <a:pPr algn="just">
              <a:buNone/>
            </a:pPr>
            <a:r>
              <a:rPr lang="vi-VN" sz="2400" b="1" dirty="0"/>
              <a:t>Driver DHT11 (dht11_driver.c)</a:t>
            </a:r>
          </a:p>
          <a:p>
            <a:pPr marL="285750" indent="-285750" algn="just">
              <a:buFont typeface="Arial" panose="020B0604020202020204" pitchFamily="34" charset="0"/>
              <a:buChar char="•"/>
            </a:pPr>
            <a:r>
              <a:rPr lang="vi-VN" b="1" dirty="0"/>
              <a:t>Chức năng:</a:t>
            </a:r>
          </a:p>
          <a:p>
            <a:pPr marL="742950" lvl="1" indent="-285750" algn="just">
              <a:buFont typeface="Courier New" panose="02070309020205020404" pitchFamily="49" charset="0"/>
              <a:buChar char="o"/>
            </a:pPr>
            <a:r>
              <a:rPr lang="vi-VN" dirty="0"/>
              <a:t>Đọc nhiệt độ và độ ẩm từ cảm biến DHT11 qua chân GPIO1_28 (P9.15).</a:t>
            </a:r>
          </a:p>
          <a:p>
            <a:pPr marL="285750" indent="-285750" algn="just">
              <a:buFont typeface="Arial" panose="020B0604020202020204" pitchFamily="34" charset="0"/>
              <a:buChar char="•"/>
            </a:pPr>
            <a:r>
              <a:rPr lang="vi-VN" b="1" dirty="0"/>
              <a:t>Cơ chế hoạt động:</a:t>
            </a:r>
          </a:p>
          <a:p>
            <a:pPr marL="742950" lvl="1" indent="-285750" algn="just">
              <a:buFont typeface="Courier New" panose="02070309020205020404" pitchFamily="49" charset="0"/>
              <a:buChar char="o"/>
            </a:pPr>
            <a:r>
              <a:rPr lang="vi-VN" dirty="0"/>
              <a:t>Giao tiếp single-wire bằng kỹ thuật bit-banging.</a:t>
            </a:r>
          </a:p>
          <a:p>
            <a:pPr marL="742950" lvl="1" indent="-285750" algn="just">
              <a:buFont typeface="Courier New" panose="02070309020205020404" pitchFamily="49" charset="0"/>
              <a:buChar char="o"/>
            </a:pPr>
            <a:r>
              <a:rPr lang="vi-VN" dirty="0"/>
              <a:t>Gửi xung khởi động → đọc 40 bit dữ liệu → kiểm tra checksum.</a:t>
            </a:r>
          </a:p>
          <a:p>
            <a:pPr marL="742950" lvl="1" indent="-285750" algn="just">
              <a:buFont typeface="Courier New" panose="02070309020205020404" pitchFamily="49" charset="0"/>
              <a:buChar char="o"/>
            </a:pPr>
            <a:r>
              <a:rPr lang="vi-VN" dirty="0"/>
              <a:t>Chạy trong kernel thread, cập nhật mỗi 5 giây.</a:t>
            </a:r>
          </a:p>
          <a:p>
            <a:pPr marL="285750" indent="-285750" algn="just">
              <a:buFont typeface="Arial" panose="020B0604020202020204" pitchFamily="34" charset="0"/>
              <a:buChar char="•"/>
            </a:pPr>
            <a:r>
              <a:rPr lang="vi-VN" b="1" dirty="0"/>
              <a:t>Giao diện người dùng:</a:t>
            </a:r>
          </a:p>
          <a:p>
            <a:pPr marL="742950" lvl="1" indent="-285750" algn="just">
              <a:buFont typeface="Courier New" panose="02070309020205020404" pitchFamily="49" charset="0"/>
              <a:buChar char="o"/>
            </a:pPr>
            <a:r>
              <a:rPr lang="vi-VN" dirty="0"/>
              <a:t>Tạo thiết bị /dev/dht11, có thể đọc bằng cat.</a:t>
            </a:r>
          </a:p>
          <a:p>
            <a:pPr marL="742950" lvl="1" indent="-285750" algn="just">
              <a:buFont typeface="Courier New" panose="02070309020205020404" pitchFamily="49" charset="0"/>
              <a:buChar char="o"/>
            </a:pPr>
            <a:r>
              <a:rPr lang="vi-VN" dirty="0"/>
              <a:t>Trả về: Humidity: xx%, Temp: yy*C.</a:t>
            </a:r>
          </a:p>
          <a:p>
            <a:pPr marL="285750" indent="-285750" algn="just">
              <a:buFont typeface="Arial" panose="020B0604020202020204" pitchFamily="34" charset="0"/>
              <a:buChar char="•"/>
            </a:pPr>
            <a:r>
              <a:rPr lang="vi-VN" b="1" dirty="0"/>
              <a:t>Đặc điểm nổi bật:</a:t>
            </a:r>
          </a:p>
          <a:p>
            <a:pPr marL="742950" lvl="1" indent="-285750" algn="just">
              <a:buFont typeface="Courier New" panose="02070309020205020404" pitchFamily="49" charset="0"/>
              <a:buChar char="o"/>
            </a:pPr>
            <a:r>
              <a:rPr lang="vi-VN" dirty="0"/>
              <a:t>Truy cập GPIO qua ioremap, không dùng gpiolib.</a:t>
            </a:r>
          </a:p>
          <a:p>
            <a:pPr marL="742950" lvl="1" indent="-285750" algn="just">
              <a:buFont typeface="Courier New" panose="02070309020205020404" pitchFamily="49" charset="0"/>
              <a:buChar char="o"/>
            </a:pPr>
            <a:r>
              <a:rPr lang="vi-VN" dirty="0"/>
              <a:t>Đồng bộ bằng mutex, xử lý lỗi cảm biến &amp; timeout.</a:t>
            </a:r>
          </a:p>
          <a:p>
            <a:pPr marL="742950" lvl="1" indent="-285750" algn="just">
              <a:buFont typeface="Courier New" panose="02070309020205020404" pitchFamily="49" charset="0"/>
              <a:buChar char="o"/>
            </a:pPr>
            <a:r>
              <a:rPr lang="vi-VN" dirty="0"/>
              <a:t>Cho phép bật debug log với tham số debug=1.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0694" y="-166154"/>
            <a:ext cx="10631517" cy="10631517"/>
          </a:xfrm>
          <a:custGeom>
            <a:avLst/>
            <a:gdLst/>
            <a:ahLst/>
            <a:cxnLst/>
            <a:rect l="l" t="t" r="r" b="b"/>
            <a:pathLst>
              <a:path w="10631517" h="10631517">
                <a:moveTo>
                  <a:pt x="0" y="0"/>
                </a:moveTo>
                <a:lnTo>
                  <a:pt x="10631517" y="0"/>
                </a:lnTo>
                <a:lnTo>
                  <a:pt x="10631517" y="10631517"/>
                </a:lnTo>
                <a:lnTo>
                  <a:pt x="0" y="1063151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rot="-10800000">
            <a:off x="7897177" y="-178363"/>
            <a:ext cx="10631517" cy="10631517"/>
          </a:xfrm>
          <a:custGeom>
            <a:avLst/>
            <a:gdLst/>
            <a:ahLst/>
            <a:cxnLst/>
            <a:rect l="l" t="t" r="r" b="b"/>
            <a:pathLst>
              <a:path w="10631517" h="10631517">
                <a:moveTo>
                  <a:pt x="0" y="0"/>
                </a:moveTo>
                <a:lnTo>
                  <a:pt x="10631517" y="0"/>
                </a:lnTo>
                <a:lnTo>
                  <a:pt x="10631517" y="10631517"/>
                </a:lnTo>
                <a:lnTo>
                  <a:pt x="0" y="1063151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grpSp>
        <p:nvGrpSpPr>
          <p:cNvPr id="4" name="Group 4"/>
          <p:cNvGrpSpPr/>
          <p:nvPr/>
        </p:nvGrpSpPr>
        <p:grpSpPr>
          <a:xfrm rot="-10800000">
            <a:off x="6938080" y="8246207"/>
            <a:ext cx="6064231" cy="1370341"/>
            <a:chOff x="0" y="0"/>
            <a:chExt cx="1597164" cy="360913"/>
          </a:xfrm>
        </p:grpSpPr>
        <p:sp>
          <p:nvSpPr>
            <p:cNvPr id="5" name="Freeform 5"/>
            <p:cNvSpPr/>
            <p:nvPr/>
          </p:nvSpPr>
          <p:spPr>
            <a:xfrm>
              <a:off x="0" y="0"/>
              <a:ext cx="1597164" cy="360913"/>
            </a:xfrm>
            <a:custGeom>
              <a:avLst/>
              <a:gdLst/>
              <a:ahLst/>
              <a:cxnLst/>
              <a:rect l="l" t="t" r="r" b="b"/>
              <a:pathLst>
                <a:path w="1597164" h="360913">
                  <a:moveTo>
                    <a:pt x="0" y="0"/>
                  </a:moveTo>
                  <a:lnTo>
                    <a:pt x="1597164" y="0"/>
                  </a:lnTo>
                  <a:lnTo>
                    <a:pt x="1597164" y="360913"/>
                  </a:lnTo>
                  <a:lnTo>
                    <a:pt x="0" y="360913"/>
                  </a:lnTo>
                  <a:close/>
                </a:path>
              </a:pathLst>
            </a:custGeom>
            <a:solidFill>
              <a:srgbClr val="FFFFFF"/>
            </a:solidFill>
          </p:spPr>
        </p:sp>
        <p:sp>
          <p:nvSpPr>
            <p:cNvPr id="6" name="TextBox 6"/>
            <p:cNvSpPr txBox="1"/>
            <p:nvPr/>
          </p:nvSpPr>
          <p:spPr>
            <a:xfrm>
              <a:off x="0" y="-38100"/>
              <a:ext cx="1597164" cy="399013"/>
            </a:xfrm>
            <a:prstGeom prst="rect">
              <a:avLst/>
            </a:prstGeom>
          </p:spPr>
          <p:txBody>
            <a:bodyPr lIns="50800" tIns="50800" rIns="50800" bIns="50800" rtlCol="0" anchor="ctr"/>
            <a:lstStyle/>
            <a:p>
              <a:pPr algn="ctr">
                <a:lnSpc>
                  <a:spcPts val="3295"/>
                </a:lnSpc>
              </a:pPr>
              <a:endParaRPr/>
            </a:p>
          </p:txBody>
        </p:sp>
      </p:grpSp>
      <p:grpSp>
        <p:nvGrpSpPr>
          <p:cNvPr id="7" name="Group 7"/>
          <p:cNvGrpSpPr/>
          <p:nvPr/>
        </p:nvGrpSpPr>
        <p:grpSpPr>
          <a:xfrm rot="-10800000">
            <a:off x="-1456230" y="9616548"/>
            <a:ext cx="9626215" cy="1370341"/>
            <a:chOff x="0" y="0"/>
            <a:chExt cx="2535300" cy="360913"/>
          </a:xfrm>
        </p:grpSpPr>
        <p:sp>
          <p:nvSpPr>
            <p:cNvPr id="8" name="Freeform 8"/>
            <p:cNvSpPr/>
            <p:nvPr/>
          </p:nvSpPr>
          <p:spPr>
            <a:xfrm>
              <a:off x="0" y="0"/>
              <a:ext cx="2535300" cy="360913"/>
            </a:xfrm>
            <a:custGeom>
              <a:avLst/>
              <a:gdLst/>
              <a:ahLst/>
              <a:cxnLst/>
              <a:rect l="l" t="t" r="r" b="b"/>
              <a:pathLst>
                <a:path w="2535300" h="360913">
                  <a:moveTo>
                    <a:pt x="0" y="0"/>
                  </a:moveTo>
                  <a:lnTo>
                    <a:pt x="2535300" y="0"/>
                  </a:lnTo>
                  <a:lnTo>
                    <a:pt x="2535300" y="360913"/>
                  </a:lnTo>
                  <a:lnTo>
                    <a:pt x="0" y="360913"/>
                  </a:lnTo>
                  <a:close/>
                </a:path>
              </a:pathLst>
            </a:custGeom>
            <a:solidFill>
              <a:srgbClr val="034383"/>
            </a:solidFill>
          </p:spPr>
        </p:sp>
        <p:sp>
          <p:nvSpPr>
            <p:cNvPr id="9" name="TextBox 9"/>
            <p:cNvSpPr txBox="1"/>
            <p:nvPr/>
          </p:nvSpPr>
          <p:spPr>
            <a:xfrm>
              <a:off x="0" y="-38100"/>
              <a:ext cx="2535300" cy="399013"/>
            </a:xfrm>
            <a:prstGeom prst="rect">
              <a:avLst/>
            </a:prstGeom>
          </p:spPr>
          <p:txBody>
            <a:bodyPr lIns="50800" tIns="50800" rIns="50800" bIns="50800" rtlCol="0" anchor="ctr"/>
            <a:lstStyle/>
            <a:p>
              <a:pPr algn="ctr">
                <a:lnSpc>
                  <a:spcPts val="3295"/>
                </a:lnSpc>
              </a:pPr>
              <a:endParaRPr/>
            </a:p>
          </p:txBody>
        </p:sp>
      </p:grpSp>
      <p:grpSp>
        <p:nvGrpSpPr>
          <p:cNvPr id="10" name="Group 10"/>
          <p:cNvGrpSpPr/>
          <p:nvPr/>
        </p:nvGrpSpPr>
        <p:grpSpPr>
          <a:xfrm>
            <a:off x="5285690" y="670452"/>
            <a:ext cx="6064231" cy="1370341"/>
            <a:chOff x="0" y="0"/>
            <a:chExt cx="1597164" cy="360913"/>
          </a:xfrm>
        </p:grpSpPr>
        <p:sp>
          <p:nvSpPr>
            <p:cNvPr id="11" name="Freeform 11"/>
            <p:cNvSpPr/>
            <p:nvPr/>
          </p:nvSpPr>
          <p:spPr>
            <a:xfrm>
              <a:off x="0" y="0"/>
              <a:ext cx="1597164" cy="360913"/>
            </a:xfrm>
            <a:custGeom>
              <a:avLst/>
              <a:gdLst/>
              <a:ahLst/>
              <a:cxnLst/>
              <a:rect l="l" t="t" r="r" b="b"/>
              <a:pathLst>
                <a:path w="1597164" h="360913">
                  <a:moveTo>
                    <a:pt x="0" y="0"/>
                  </a:moveTo>
                  <a:lnTo>
                    <a:pt x="1597164" y="0"/>
                  </a:lnTo>
                  <a:lnTo>
                    <a:pt x="1597164" y="360913"/>
                  </a:lnTo>
                  <a:lnTo>
                    <a:pt x="0" y="360913"/>
                  </a:lnTo>
                  <a:close/>
                </a:path>
              </a:pathLst>
            </a:custGeom>
            <a:solidFill>
              <a:srgbClr val="FFFFFF"/>
            </a:solidFill>
          </p:spPr>
        </p:sp>
        <p:sp>
          <p:nvSpPr>
            <p:cNvPr id="12" name="TextBox 12"/>
            <p:cNvSpPr txBox="1"/>
            <p:nvPr/>
          </p:nvSpPr>
          <p:spPr>
            <a:xfrm>
              <a:off x="0" y="-38100"/>
              <a:ext cx="1597164" cy="399013"/>
            </a:xfrm>
            <a:prstGeom prst="rect">
              <a:avLst/>
            </a:prstGeom>
          </p:spPr>
          <p:txBody>
            <a:bodyPr lIns="50800" tIns="50800" rIns="50800" bIns="50800" rtlCol="0" anchor="ctr"/>
            <a:lstStyle/>
            <a:p>
              <a:pPr algn="ctr">
                <a:lnSpc>
                  <a:spcPts val="3295"/>
                </a:lnSpc>
              </a:pPr>
              <a:endParaRPr/>
            </a:p>
          </p:txBody>
        </p:sp>
      </p:grpSp>
      <p:grpSp>
        <p:nvGrpSpPr>
          <p:cNvPr id="13" name="Group 13"/>
          <p:cNvGrpSpPr/>
          <p:nvPr/>
        </p:nvGrpSpPr>
        <p:grpSpPr>
          <a:xfrm>
            <a:off x="10118015" y="-699889"/>
            <a:ext cx="9626215" cy="1370341"/>
            <a:chOff x="0" y="0"/>
            <a:chExt cx="2535300" cy="360913"/>
          </a:xfrm>
        </p:grpSpPr>
        <p:sp>
          <p:nvSpPr>
            <p:cNvPr id="14" name="Freeform 14"/>
            <p:cNvSpPr/>
            <p:nvPr/>
          </p:nvSpPr>
          <p:spPr>
            <a:xfrm>
              <a:off x="0" y="0"/>
              <a:ext cx="2535300" cy="360913"/>
            </a:xfrm>
            <a:custGeom>
              <a:avLst/>
              <a:gdLst/>
              <a:ahLst/>
              <a:cxnLst/>
              <a:rect l="l" t="t" r="r" b="b"/>
              <a:pathLst>
                <a:path w="2535300" h="360913">
                  <a:moveTo>
                    <a:pt x="0" y="0"/>
                  </a:moveTo>
                  <a:lnTo>
                    <a:pt x="2535300" y="0"/>
                  </a:lnTo>
                  <a:lnTo>
                    <a:pt x="2535300" y="360913"/>
                  </a:lnTo>
                  <a:lnTo>
                    <a:pt x="0" y="360913"/>
                  </a:lnTo>
                  <a:close/>
                </a:path>
              </a:pathLst>
            </a:custGeom>
            <a:solidFill>
              <a:srgbClr val="034383"/>
            </a:solidFill>
          </p:spPr>
        </p:sp>
        <p:sp>
          <p:nvSpPr>
            <p:cNvPr id="15" name="TextBox 15"/>
            <p:cNvSpPr txBox="1"/>
            <p:nvPr/>
          </p:nvSpPr>
          <p:spPr>
            <a:xfrm>
              <a:off x="0" y="-38100"/>
              <a:ext cx="2535300" cy="399013"/>
            </a:xfrm>
            <a:prstGeom prst="rect">
              <a:avLst/>
            </a:prstGeom>
          </p:spPr>
          <p:txBody>
            <a:bodyPr lIns="50800" tIns="50800" rIns="50800" bIns="50800" rtlCol="0" anchor="ctr"/>
            <a:lstStyle/>
            <a:p>
              <a:pPr algn="ctr">
                <a:lnSpc>
                  <a:spcPts val="3295"/>
                </a:lnSpc>
              </a:pPr>
              <a:endParaRPr/>
            </a:p>
          </p:txBody>
        </p:sp>
      </p:grpSp>
      <p:sp>
        <p:nvSpPr>
          <p:cNvPr id="16" name="TextBox 16"/>
          <p:cNvSpPr txBox="1"/>
          <p:nvPr/>
        </p:nvSpPr>
        <p:spPr>
          <a:xfrm>
            <a:off x="9041045" y="2783930"/>
            <a:ext cx="7035864" cy="949325"/>
          </a:xfrm>
          <a:prstGeom prst="rect">
            <a:avLst/>
          </a:prstGeom>
        </p:spPr>
        <p:txBody>
          <a:bodyPr lIns="0" tIns="0" rIns="0" bIns="0" rtlCol="0" anchor="t">
            <a:spAutoFit/>
          </a:bodyPr>
          <a:lstStyle/>
          <a:p>
            <a:pPr algn="l">
              <a:lnSpc>
                <a:spcPts val="7150"/>
              </a:lnSpc>
            </a:pPr>
            <a:r>
              <a:rPr lang="en-US" sz="6500" b="1">
                <a:solidFill>
                  <a:srgbClr val="034383"/>
                </a:solidFill>
                <a:latin typeface="Ubuntu Bold"/>
                <a:ea typeface="Ubuntu Bold"/>
                <a:cs typeface="Ubuntu Bold"/>
                <a:sym typeface="Ubuntu Bold"/>
              </a:rPr>
              <a:t>GIỚI THIỆU</a:t>
            </a:r>
          </a:p>
        </p:txBody>
      </p:sp>
      <p:sp>
        <p:nvSpPr>
          <p:cNvPr id="17" name="TextBox 17"/>
          <p:cNvSpPr txBox="1"/>
          <p:nvPr/>
        </p:nvSpPr>
        <p:spPr>
          <a:xfrm>
            <a:off x="9041045" y="4030587"/>
            <a:ext cx="7035864" cy="4813300"/>
          </a:xfrm>
          <a:prstGeom prst="rect">
            <a:avLst/>
          </a:prstGeom>
        </p:spPr>
        <p:txBody>
          <a:bodyPr lIns="0" tIns="0" rIns="0" bIns="0" rtlCol="0" anchor="t">
            <a:spAutoFit/>
          </a:bodyPr>
          <a:lstStyle/>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Xây dựng hệ thống nhúng trên BeagleBone Black để đọc dữ liệu từ DHT11, BH1750 và điều khiển LED thông qua các driver nhân Linux.</a:t>
            </a:r>
          </a:p>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Buildroot được dùng để tạo hệ thống Linux nhúng tối ưu cho BeagleBone Black, bao gồm kernel, rootfs và bootloader. Quá trình build tạo ra image có thể ghi trực tiếp lên thẻ nhớ. Hệ thống khởi động với systemd, đảm bảo quản lý dịch vụ linh hoạt và khởi động nhanh.</a:t>
            </a:r>
          </a:p>
        </p:txBody>
      </p:sp>
      <p:grpSp>
        <p:nvGrpSpPr>
          <p:cNvPr id="18" name="Group 18"/>
          <p:cNvGrpSpPr/>
          <p:nvPr/>
        </p:nvGrpSpPr>
        <p:grpSpPr>
          <a:xfrm>
            <a:off x="1886467" y="2040793"/>
            <a:ext cx="6283518" cy="6205413"/>
            <a:chOff x="0" y="0"/>
            <a:chExt cx="8378025" cy="8273884"/>
          </a:xfrm>
        </p:grpSpPr>
        <p:pic>
          <p:nvPicPr>
            <p:cNvPr id="19" name="Picture 19"/>
            <p:cNvPicPr>
              <a:picLocks noChangeAspect="1"/>
            </p:cNvPicPr>
            <p:nvPr/>
          </p:nvPicPr>
          <p:blipFill>
            <a:blip r:embed="rId4"/>
            <a:srcRect l="36163" r="36163"/>
            <a:stretch>
              <a:fillRect/>
            </a:stretch>
          </p:blipFill>
          <p:spPr>
            <a:xfrm>
              <a:off x="0" y="0"/>
              <a:ext cx="4125512" cy="8273884"/>
            </a:xfrm>
            <a:prstGeom prst="rect">
              <a:avLst/>
            </a:prstGeom>
          </p:spPr>
        </p:pic>
        <p:pic>
          <p:nvPicPr>
            <p:cNvPr id="20" name="Picture 20"/>
            <p:cNvPicPr>
              <a:picLocks noChangeAspect="1"/>
            </p:cNvPicPr>
            <p:nvPr/>
          </p:nvPicPr>
          <p:blipFill>
            <a:blip r:embed="rId5"/>
            <a:srcRect l="17211" r="17211"/>
            <a:stretch>
              <a:fillRect/>
            </a:stretch>
          </p:blipFill>
          <p:spPr>
            <a:xfrm>
              <a:off x="4252512" y="0"/>
              <a:ext cx="4125512" cy="4073442"/>
            </a:xfrm>
            <a:prstGeom prst="rect">
              <a:avLst/>
            </a:prstGeom>
          </p:spPr>
        </p:pic>
        <p:pic>
          <p:nvPicPr>
            <p:cNvPr id="21" name="Picture 21"/>
            <p:cNvPicPr>
              <a:picLocks noChangeAspect="1"/>
            </p:cNvPicPr>
            <p:nvPr/>
          </p:nvPicPr>
          <p:blipFill>
            <a:blip r:embed="rId6"/>
            <a:srcRect l="15058" r="15058"/>
            <a:stretch>
              <a:fillRect/>
            </a:stretch>
          </p:blipFill>
          <p:spPr>
            <a:xfrm>
              <a:off x="4252512" y="4200442"/>
              <a:ext cx="4125512" cy="4073442"/>
            </a:xfrm>
            <a:prstGeom prst="rect">
              <a:avLst/>
            </a:prstGeom>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454390" y="68157"/>
            <a:ext cx="714375"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a:t>
            </a:r>
          </a:p>
        </p:txBody>
      </p:sp>
      <p:sp>
        <p:nvSpPr>
          <p:cNvPr id="3" name="TextBox 3"/>
          <p:cNvSpPr txBox="1"/>
          <p:nvPr/>
        </p:nvSpPr>
        <p:spPr>
          <a:xfrm>
            <a:off x="2392600" y="68157"/>
            <a:ext cx="14600000" cy="762000"/>
          </a:xfrm>
          <a:prstGeom prst="rect">
            <a:avLst/>
          </a:prstGeom>
        </p:spPr>
        <p:txBody>
          <a:bodyPr wrap="square" lIns="0" tIns="0" rIns="0" bIns="0" rtlCol="0" anchor="t">
            <a:spAutoFit/>
          </a:bodyPr>
          <a:lstStyle/>
          <a:p>
            <a:pPr algn="ctr">
              <a:lnSpc>
                <a:spcPts val="6299"/>
              </a:lnSpc>
              <a:spcBef>
                <a:spcPct val="0"/>
              </a:spcBef>
            </a:pPr>
            <a:r>
              <a:rPr lang="en-US" sz="4500" b="1" dirty="0">
                <a:solidFill>
                  <a:srgbClr val="000000"/>
                </a:solidFill>
                <a:latin typeface="Open Sans Bold"/>
                <a:ea typeface="Open Sans Bold"/>
                <a:cs typeface="Open Sans Bold"/>
                <a:sym typeface="Open Sans Bold"/>
              </a:rPr>
              <a:t>Giao </a:t>
            </a:r>
            <a:r>
              <a:rPr lang="en-US" sz="4500" b="1" dirty="0" err="1">
                <a:solidFill>
                  <a:srgbClr val="000000"/>
                </a:solidFill>
                <a:latin typeface="Open Sans Bold"/>
                <a:ea typeface="Open Sans Bold"/>
                <a:cs typeface="Open Sans Bold"/>
                <a:sym typeface="Open Sans Bold"/>
              </a:rPr>
              <a:t>thức</a:t>
            </a:r>
            <a:r>
              <a:rPr lang="en-US" sz="4500" b="1" dirty="0">
                <a:solidFill>
                  <a:srgbClr val="000000"/>
                </a:solidFill>
                <a:latin typeface="Open Sans Bold"/>
                <a:ea typeface="Open Sans Bold"/>
                <a:cs typeface="Open Sans Bold"/>
                <a:sym typeface="Open Sans Bold"/>
              </a:rPr>
              <a:t> DHT11 – Giao </a:t>
            </a:r>
            <a:r>
              <a:rPr lang="en-US" sz="4500" b="1" dirty="0" err="1">
                <a:solidFill>
                  <a:srgbClr val="000000"/>
                </a:solidFill>
                <a:latin typeface="Open Sans Bold"/>
                <a:ea typeface="Open Sans Bold"/>
                <a:cs typeface="Open Sans Bold"/>
                <a:sym typeface="Open Sans Bold"/>
              </a:rPr>
              <a:t>tiếp</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độc</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quyền</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một</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dây</a:t>
            </a:r>
            <a:endParaRPr lang="en-US" sz="4500" b="1" dirty="0">
              <a:solidFill>
                <a:srgbClr val="000000"/>
              </a:solidFill>
              <a:latin typeface="Open Sans Bold"/>
              <a:ea typeface="Open Sans Bold"/>
              <a:cs typeface="Open Sans Bold"/>
              <a:sym typeface="Open Sans Bold"/>
            </a:endParaRPr>
          </a:p>
        </p:txBody>
      </p:sp>
      <p:sp>
        <p:nvSpPr>
          <p:cNvPr id="4" name="TextBox 4"/>
          <p:cNvSpPr txBox="1"/>
          <p:nvPr/>
        </p:nvSpPr>
        <p:spPr>
          <a:xfrm>
            <a:off x="502746" y="2041485"/>
            <a:ext cx="8426361" cy="9226437"/>
          </a:xfrm>
          <a:prstGeom prst="rect">
            <a:avLst/>
          </a:prstGeom>
        </p:spPr>
        <p:txBody>
          <a:bodyPr lIns="0" tIns="0" rIns="0" bIns="0" rtlCol="0" anchor="t">
            <a:spAutoFit/>
          </a:bodyPr>
          <a:lstStyle/>
          <a:p>
            <a:pPr algn="just">
              <a:lnSpc>
                <a:spcPts val="3779"/>
              </a:lnSpc>
              <a:spcBef>
                <a:spcPct val="0"/>
              </a:spcBef>
            </a:pPr>
            <a:r>
              <a:rPr lang="en-US" sz="2699" b="1" dirty="0" err="1">
                <a:solidFill>
                  <a:srgbClr val="000000"/>
                </a:solidFill>
                <a:latin typeface="Open Sans Bold"/>
                <a:ea typeface="Open Sans Bold"/>
                <a:cs typeface="Open Sans Bold"/>
                <a:sym typeface="Open Sans Bold"/>
              </a:rPr>
              <a:t>Tổng</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quan</a:t>
            </a:r>
            <a:r>
              <a:rPr lang="en-US" sz="2699" b="1" dirty="0">
                <a:solidFill>
                  <a:srgbClr val="000000"/>
                </a:solidFill>
                <a:latin typeface="Open Sans Bold"/>
                <a:ea typeface="Open Sans Bold"/>
                <a:cs typeface="Open Sans Bold"/>
                <a:sym typeface="Open Sans Bold"/>
              </a:rPr>
              <a:t>:</a:t>
            </a:r>
          </a:p>
          <a:p>
            <a:pPr marL="582928" lvl="1" indent="-291464" algn="just">
              <a:lnSpc>
                <a:spcPts val="3779"/>
              </a:lnSpc>
              <a:buFont typeface="Arial"/>
              <a:buChar char="•"/>
            </a:pPr>
            <a:r>
              <a:rPr lang="en-US" sz="2699" dirty="0" err="1">
                <a:solidFill>
                  <a:srgbClr val="000000"/>
                </a:solidFill>
                <a:latin typeface="Open Sans"/>
                <a:ea typeface="Open Sans"/>
                <a:cs typeface="Open Sans"/>
                <a:sym typeface="Open Sans"/>
              </a:rPr>
              <a:t>Cảm</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biến</a:t>
            </a:r>
            <a:r>
              <a:rPr lang="en-US" sz="2699" dirty="0">
                <a:solidFill>
                  <a:srgbClr val="000000"/>
                </a:solidFill>
                <a:latin typeface="Open Sans"/>
                <a:ea typeface="Open Sans"/>
                <a:cs typeface="Open Sans"/>
                <a:sym typeface="Open Sans"/>
              </a:rPr>
              <a:t> DHT11 </a:t>
            </a:r>
            <a:r>
              <a:rPr lang="en-US" sz="2699" dirty="0" err="1">
                <a:solidFill>
                  <a:srgbClr val="000000"/>
                </a:solidFill>
                <a:latin typeface="Open Sans"/>
                <a:ea typeface="Open Sans"/>
                <a:cs typeface="Open Sans"/>
                <a:sym typeface="Open Sans"/>
              </a:rPr>
              <a:t>truyền</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dữ</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liệu</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nhiệt</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độ</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và</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độ</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ẩm</a:t>
            </a:r>
            <a:r>
              <a:rPr lang="en-US" sz="2699" dirty="0">
                <a:solidFill>
                  <a:srgbClr val="000000"/>
                </a:solidFill>
                <a:latin typeface="Open Sans"/>
                <a:ea typeface="Open Sans"/>
                <a:cs typeface="Open Sans"/>
                <a:sym typeface="Open Sans"/>
              </a:rPr>
              <a:t> qua 1 </a:t>
            </a:r>
            <a:r>
              <a:rPr lang="en-US" sz="2699" dirty="0" err="1">
                <a:solidFill>
                  <a:srgbClr val="000000"/>
                </a:solidFill>
                <a:latin typeface="Open Sans"/>
                <a:ea typeface="Open Sans"/>
                <a:cs typeface="Open Sans"/>
                <a:sym typeface="Open Sans"/>
              </a:rPr>
              <a:t>chân</a:t>
            </a:r>
            <a:r>
              <a:rPr lang="en-US" sz="2699" dirty="0">
                <a:solidFill>
                  <a:srgbClr val="000000"/>
                </a:solidFill>
                <a:latin typeface="Open Sans"/>
                <a:ea typeface="Open Sans"/>
                <a:cs typeface="Open Sans"/>
                <a:sym typeface="Open Sans"/>
              </a:rPr>
              <a:t> GPIO </a:t>
            </a:r>
            <a:r>
              <a:rPr lang="en-US" sz="2699" dirty="0" err="1">
                <a:solidFill>
                  <a:srgbClr val="000000"/>
                </a:solidFill>
                <a:latin typeface="Open Sans"/>
                <a:ea typeface="Open Sans"/>
                <a:cs typeface="Open Sans"/>
                <a:sym typeface="Open Sans"/>
              </a:rPr>
              <a:t>duy</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nhất</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sử</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dụng</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giao</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thức</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độc</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quyền</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không</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phải</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chuẩn</a:t>
            </a:r>
            <a:r>
              <a:rPr lang="en-US" sz="2699" dirty="0">
                <a:solidFill>
                  <a:srgbClr val="000000"/>
                </a:solidFill>
                <a:latin typeface="Open Sans"/>
                <a:ea typeface="Open Sans"/>
                <a:cs typeface="Open Sans"/>
                <a:sym typeface="Open Sans"/>
              </a:rPr>
              <a:t> 1-Wire </a:t>
            </a:r>
            <a:r>
              <a:rPr lang="en-US" sz="2699" dirty="0" err="1">
                <a:solidFill>
                  <a:srgbClr val="000000"/>
                </a:solidFill>
                <a:latin typeface="Open Sans"/>
                <a:ea typeface="Open Sans"/>
                <a:cs typeface="Open Sans"/>
                <a:sym typeface="Open Sans"/>
              </a:rPr>
              <a:t>chuẩn</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hóa</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của</a:t>
            </a:r>
            <a:r>
              <a:rPr lang="en-US" sz="2699" dirty="0">
                <a:solidFill>
                  <a:srgbClr val="000000"/>
                </a:solidFill>
                <a:latin typeface="Open Sans"/>
                <a:ea typeface="Open Sans"/>
                <a:cs typeface="Open Sans"/>
                <a:sym typeface="Open Sans"/>
              </a:rPr>
              <a:t> Dallas).</a:t>
            </a:r>
          </a:p>
          <a:p>
            <a:pPr marL="582928" lvl="1" indent="-291464" algn="just">
              <a:lnSpc>
                <a:spcPts val="3779"/>
              </a:lnSpc>
              <a:buFont typeface="Arial"/>
              <a:buChar char="•"/>
            </a:pPr>
            <a:r>
              <a:rPr lang="en-US" sz="2699" dirty="0">
                <a:solidFill>
                  <a:srgbClr val="000000"/>
                </a:solidFill>
                <a:latin typeface="Open Sans"/>
                <a:ea typeface="Open Sans"/>
                <a:cs typeface="Open Sans"/>
                <a:sym typeface="Open Sans"/>
              </a:rPr>
              <a:t>Trong driver dht11_driver.c, </a:t>
            </a:r>
            <a:r>
              <a:rPr lang="en-US" sz="2699" dirty="0" err="1">
                <a:solidFill>
                  <a:srgbClr val="000000"/>
                </a:solidFill>
                <a:latin typeface="Open Sans"/>
                <a:ea typeface="Open Sans"/>
                <a:cs typeface="Open Sans"/>
                <a:sym typeface="Open Sans"/>
              </a:rPr>
              <a:t>chân</a:t>
            </a:r>
            <a:r>
              <a:rPr lang="en-US" sz="2699" dirty="0">
                <a:solidFill>
                  <a:srgbClr val="000000"/>
                </a:solidFill>
                <a:latin typeface="Open Sans"/>
                <a:ea typeface="Open Sans"/>
                <a:cs typeface="Open Sans"/>
                <a:sym typeface="Open Sans"/>
              </a:rPr>
              <a:t> GPIO </a:t>
            </a:r>
            <a:r>
              <a:rPr lang="en-US" sz="2699" dirty="0" err="1">
                <a:solidFill>
                  <a:srgbClr val="000000"/>
                </a:solidFill>
                <a:latin typeface="Open Sans"/>
                <a:ea typeface="Open Sans"/>
                <a:cs typeface="Open Sans"/>
                <a:sym typeface="Open Sans"/>
              </a:rPr>
              <a:t>được</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sử</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dụng</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là</a:t>
            </a:r>
            <a:r>
              <a:rPr lang="en-US" sz="2699" dirty="0">
                <a:solidFill>
                  <a:srgbClr val="000000"/>
                </a:solidFill>
                <a:latin typeface="Open Sans"/>
                <a:ea typeface="Open Sans"/>
                <a:cs typeface="Open Sans"/>
                <a:sym typeface="Open Sans"/>
              </a:rPr>
              <a:t> GPIO1_28 (P9.15).</a:t>
            </a:r>
          </a:p>
          <a:p>
            <a:pPr algn="just">
              <a:lnSpc>
                <a:spcPts val="3779"/>
              </a:lnSpc>
            </a:pPr>
            <a:endParaRPr lang="en-US" sz="2699" dirty="0">
              <a:solidFill>
                <a:srgbClr val="000000"/>
              </a:solidFill>
              <a:latin typeface="Open Sans"/>
              <a:ea typeface="Open Sans"/>
              <a:cs typeface="Open Sans"/>
              <a:sym typeface="Open Sans"/>
            </a:endParaRPr>
          </a:p>
          <a:p>
            <a:pPr algn="just">
              <a:lnSpc>
                <a:spcPts val="3779"/>
              </a:lnSpc>
              <a:spcBef>
                <a:spcPct val="0"/>
              </a:spcBef>
            </a:pPr>
            <a:r>
              <a:rPr lang="en-US" sz="2699" b="1" dirty="0">
                <a:solidFill>
                  <a:srgbClr val="000000"/>
                </a:solidFill>
                <a:latin typeface="Open Sans Bold"/>
                <a:ea typeface="Open Sans Bold"/>
                <a:cs typeface="Open Sans Bold"/>
                <a:sym typeface="Open Sans Bold"/>
              </a:rPr>
              <a:t>Khung </a:t>
            </a:r>
            <a:r>
              <a:rPr lang="en-US" sz="2699" b="1" dirty="0" err="1">
                <a:solidFill>
                  <a:srgbClr val="000000"/>
                </a:solidFill>
                <a:latin typeface="Open Sans Bold"/>
                <a:ea typeface="Open Sans Bold"/>
                <a:cs typeface="Open Sans Bold"/>
                <a:sym typeface="Open Sans Bold"/>
              </a:rPr>
              <a:t>dữ</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liệu</a:t>
            </a:r>
            <a:r>
              <a:rPr lang="en-US" sz="2699" b="1" dirty="0">
                <a:solidFill>
                  <a:srgbClr val="000000"/>
                </a:solidFill>
                <a:latin typeface="Open Sans Bold"/>
                <a:ea typeface="Open Sans Bold"/>
                <a:cs typeface="Open Sans Bold"/>
                <a:sym typeface="Open Sans Bold"/>
              </a:rPr>
              <a:t>:</a:t>
            </a:r>
          </a:p>
          <a:p>
            <a:pPr marL="582928" lvl="1" indent="-291464" algn="just">
              <a:lnSpc>
                <a:spcPts val="3779"/>
              </a:lnSpc>
              <a:buFont typeface="Arial"/>
              <a:buChar char="•"/>
            </a:pPr>
            <a:r>
              <a:rPr lang="en-US" sz="2699" dirty="0" err="1">
                <a:solidFill>
                  <a:srgbClr val="000000"/>
                </a:solidFill>
                <a:latin typeface="Open Sans"/>
                <a:ea typeface="Open Sans"/>
                <a:cs typeface="Open Sans"/>
                <a:sym typeface="Open Sans"/>
              </a:rPr>
              <a:t>Tổng</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cộng</a:t>
            </a:r>
            <a:r>
              <a:rPr lang="en-US" sz="2699" dirty="0">
                <a:solidFill>
                  <a:srgbClr val="000000"/>
                </a:solidFill>
                <a:latin typeface="Open Sans"/>
                <a:ea typeface="Open Sans"/>
                <a:cs typeface="Open Sans"/>
                <a:sym typeface="Open Sans"/>
              </a:rPr>
              <a:t>: 40 bit (5 byte) </a:t>
            </a:r>
            <a:r>
              <a:rPr lang="en-US" sz="2699" dirty="0" err="1">
                <a:solidFill>
                  <a:srgbClr val="000000"/>
                </a:solidFill>
                <a:latin typeface="Open Sans"/>
                <a:ea typeface="Open Sans"/>
                <a:cs typeface="Open Sans"/>
                <a:sym typeface="Open Sans"/>
              </a:rPr>
              <a:t>gồm</a:t>
            </a:r>
            <a:r>
              <a:rPr lang="en-US" sz="2699" dirty="0">
                <a:solidFill>
                  <a:srgbClr val="000000"/>
                </a:solidFill>
                <a:latin typeface="Open Sans"/>
                <a:ea typeface="Open Sans"/>
                <a:cs typeface="Open Sans"/>
                <a:sym typeface="Open Sans"/>
              </a:rPr>
              <a:t>:</a:t>
            </a:r>
          </a:p>
          <a:p>
            <a:pPr marL="1165857" lvl="2" indent="-388619" algn="just">
              <a:lnSpc>
                <a:spcPts val="3779"/>
              </a:lnSpc>
              <a:buFont typeface="Arial"/>
              <a:buChar char="⚬"/>
            </a:pPr>
            <a:r>
              <a:rPr lang="en-US" sz="2699" dirty="0">
                <a:solidFill>
                  <a:srgbClr val="000000"/>
                </a:solidFill>
                <a:latin typeface="Open Sans"/>
                <a:ea typeface="Open Sans"/>
                <a:cs typeface="Open Sans"/>
                <a:sym typeface="Open Sans"/>
              </a:rPr>
              <a:t>1 byte </a:t>
            </a:r>
            <a:r>
              <a:rPr lang="en-US" sz="2699" dirty="0" err="1">
                <a:solidFill>
                  <a:srgbClr val="000000"/>
                </a:solidFill>
                <a:latin typeface="Open Sans"/>
                <a:ea typeface="Open Sans"/>
                <a:cs typeface="Open Sans"/>
                <a:sym typeface="Open Sans"/>
              </a:rPr>
              <a:t>độ</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ẩm</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nguyên</a:t>
            </a:r>
            <a:r>
              <a:rPr lang="en-US" sz="2699" dirty="0">
                <a:solidFill>
                  <a:srgbClr val="000000"/>
                </a:solidFill>
                <a:latin typeface="Open Sans"/>
                <a:ea typeface="Open Sans"/>
                <a:cs typeface="Open Sans"/>
                <a:sym typeface="Open Sans"/>
              </a:rPr>
              <a:t>.</a:t>
            </a:r>
          </a:p>
          <a:p>
            <a:pPr marL="1165857" lvl="2" indent="-388619" algn="just">
              <a:lnSpc>
                <a:spcPts val="3779"/>
              </a:lnSpc>
              <a:buFont typeface="Arial"/>
              <a:buChar char="⚬"/>
            </a:pPr>
            <a:r>
              <a:rPr lang="en-US" sz="2699" dirty="0">
                <a:solidFill>
                  <a:srgbClr val="000000"/>
                </a:solidFill>
                <a:latin typeface="Open Sans"/>
                <a:ea typeface="Open Sans"/>
                <a:cs typeface="Open Sans"/>
                <a:sym typeface="Open Sans"/>
              </a:rPr>
              <a:t>1 byte </a:t>
            </a:r>
            <a:r>
              <a:rPr lang="en-US" sz="2699" dirty="0" err="1">
                <a:solidFill>
                  <a:srgbClr val="000000"/>
                </a:solidFill>
                <a:latin typeface="Open Sans"/>
                <a:ea typeface="Open Sans"/>
                <a:cs typeface="Open Sans"/>
                <a:sym typeface="Open Sans"/>
              </a:rPr>
              <a:t>độ</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ẩm</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thập</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phân</a:t>
            </a:r>
            <a:r>
              <a:rPr lang="en-US" sz="2699" dirty="0">
                <a:solidFill>
                  <a:srgbClr val="000000"/>
                </a:solidFill>
                <a:latin typeface="Open Sans"/>
                <a:ea typeface="Open Sans"/>
                <a:cs typeface="Open Sans"/>
                <a:sym typeface="Open Sans"/>
              </a:rPr>
              <a:t>.</a:t>
            </a:r>
          </a:p>
          <a:p>
            <a:pPr marL="1165857" lvl="2" indent="-388619" algn="just">
              <a:lnSpc>
                <a:spcPts val="3779"/>
              </a:lnSpc>
              <a:buFont typeface="Arial"/>
              <a:buChar char="⚬"/>
            </a:pPr>
            <a:r>
              <a:rPr lang="en-US" sz="2699" dirty="0">
                <a:solidFill>
                  <a:srgbClr val="000000"/>
                </a:solidFill>
                <a:latin typeface="Open Sans"/>
                <a:ea typeface="Open Sans"/>
                <a:cs typeface="Open Sans"/>
                <a:sym typeface="Open Sans"/>
              </a:rPr>
              <a:t>1 byte </a:t>
            </a:r>
            <a:r>
              <a:rPr lang="en-US" sz="2699" dirty="0" err="1">
                <a:solidFill>
                  <a:srgbClr val="000000"/>
                </a:solidFill>
                <a:latin typeface="Open Sans"/>
                <a:ea typeface="Open Sans"/>
                <a:cs typeface="Open Sans"/>
                <a:sym typeface="Open Sans"/>
              </a:rPr>
              <a:t>nhiệt</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độ</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nguyên</a:t>
            </a:r>
            <a:r>
              <a:rPr lang="en-US" sz="2699" dirty="0">
                <a:solidFill>
                  <a:srgbClr val="000000"/>
                </a:solidFill>
                <a:latin typeface="Open Sans"/>
                <a:ea typeface="Open Sans"/>
                <a:cs typeface="Open Sans"/>
                <a:sym typeface="Open Sans"/>
              </a:rPr>
              <a:t>.</a:t>
            </a:r>
          </a:p>
          <a:p>
            <a:pPr marL="1165857" lvl="2" indent="-388619" algn="just">
              <a:lnSpc>
                <a:spcPts val="3779"/>
              </a:lnSpc>
              <a:buFont typeface="Arial"/>
              <a:buChar char="⚬"/>
            </a:pPr>
            <a:r>
              <a:rPr lang="en-US" sz="2699" dirty="0">
                <a:solidFill>
                  <a:srgbClr val="000000"/>
                </a:solidFill>
                <a:latin typeface="Open Sans"/>
                <a:ea typeface="Open Sans"/>
                <a:cs typeface="Open Sans"/>
                <a:sym typeface="Open Sans"/>
              </a:rPr>
              <a:t>1 byte </a:t>
            </a:r>
            <a:r>
              <a:rPr lang="en-US" sz="2699" dirty="0" err="1">
                <a:solidFill>
                  <a:srgbClr val="000000"/>
                </a:solidFill>
                <a:latin typeface="Open Sans"/>
                <a:ea typeface="Open Sans"/>
                <a:cs typeface="Open Sans"/>
                <a:sym typeface="Open Sans"/>
              </a:rPr>
              <a:t>nhiệt</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độ</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thập</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phân</a:t>
            </a:r>
            <a:r>
              <a:rPr lang="en-US" sz="2699" dirty="0">
                <a:solidFill>
                  <a:srgbClr val="000000"/>
                </a:solidFill>
                <a:latin typeface="Open Sans"/>
                <a:ea typeface="Open Sans"/>
                <a:cs typeface="Open Sans"/>
                <a:sym typeface="Open Sans"/>
              </a:rPr>
              <a:t>.</a:t>
            </a:r>
          </a:p>
          <a:p>
            <a:pPr marL="1165857" lvl="2" indent="-388619" algn="just">
              <a:lnSpc>
                <a:spcPts val="3779"/>
              </a:lnSpc>
              <a:buFont typeface="Arial"/>
              <a:buChar char="⚬"/>
            </a:pPr>
            <a:r>
              <a:rPr lang="en-US" sz="2699" dirty="0">
                <a:solidFill>
                  <a:srgbClr val="000000"/>
                </a:solidFill>
                <a:latin typeface="Open Sans"/>
                <a:ea typeface="Open Sans"/>
                <a:cs typeface="Open Sans"/>
                <a:sym typeface="Open Sans"/>
              </a:rPr>
              <a:t>1 byte checksum (</a:t>
            </a:r>
            <a:r>
              <a:rPr lang="en-US" sz="2699" dirty="0" err="1">
                <a:solidFill>
                  <a:srgbClr val="000000"/>
                </a:solidFill>
                <a:latin typeface="Open Sans"/>
                <a:ea typeface="Open Sans"/>
                <a:cs typeface="Open Sans"/>
                <a:sym typeface="Open Sans"/>
              </a:rPr>
              <a:t>tổng</a:t>
            </a:r>
            <a:r>
              <a:rPr lang="en-US" sz="2699" dirty="0">
                <a:solidFill>
                  <a:srgbClr val="000000"/>
                </a:solidFill>
                <a:latin typeface="Open Sans"/>
                <a:ea typeface="Open Sans"/>
                <a:cs typeface="Open Sans"/>
                <a:sym typeface="Open Sans"/>
              </a:rPr>
              <a:t> 4 byte </a:t>
            </a:r>
            <a:r>
              <a:rPr lang="en-US" sz="2699" dirty="0" err="1">
                <a:solidFill>
                  <a:srgbClr val="000000"/>
                </a:solidFill>
                <a:latin typeface="Open Sans"/>
                <a:ea typeface="Open Sans"/>
                <a:cs typeface="Open Sans"/>
                <a:sym typeface="Open Sans"/>
              </a:rPr>
              <a:t>đầu</a:t>
            </a:r>
            <a:r>
              <a:rPr lang="en-US" sz="2699" dirty="0">
                <a:solidFill>
                  <a:srgbClr val="000000"/>
                </a:solidFill>
                <a:latin typeface="Open Sans"/>
                <a:ea typeface="Open Sans"/>
                <a:cs typeface="Open Sans"/>
                <a:sym typeface="Open Sans"/>
              </a:rPr>
              <a:t>).</a:t>
            </a:r>
          </a:p>
          <a:p>
            <a:pPr marL="1165857" lvl="2" indent="-388619" algn="just">
              <a:lnSpc>
                <a:spcPts val="3779"/>
              </a:lnSpc>
              <a:buFont typeface="Arial"/>
              <a:buChar char="⚬"/>
            </a:pPr>
            <a:endParaRPr lang="en-US" sz="2699" dirty="0">
              <a:solidFill>
                <a:srgbClr val="000000"/>
              </a:solidFill>
              <a:latin typeface="Open Sans"/>
              <a:ea typeface="Open Sans"/>
              <a:cs typeface="Open Sans"/>
              <a:sym typeface="Open Sans"/>
            </a:endParaRPr>
          </a:p>
          <a:p>
            <a:pPr marL="1165857" lvl="2" indent="-388619" algn="just">
              <a:lnSpc>
                <a:spcPts val="3779"/>
              </a:lnSpc>
              <a:buFont typeface="Arial"/>
              <a:buChar char="⚬"/>
            </a:pPr>
            <a:endParaRPr lang="en-US" sz="2699" dirty="0">
              <a:solidFill>
                <a:srgbClr val="000000"/>
              </a:solidFill>
              <a:latin typeface="Open Sans"/>
              <a:ea typeface="Open Sans"/>
              <a:cs typeface="Open Sans"/>
              <a:sym typeface="Open Sans"/>
            </a:endParaRPr>
          </a:p>
          <a:p>
            <a:pPr marL="777238" lvl="2" algn="just">
              <a:lnSpc>
                <a:spcPts val="3779"/>
              </a:lnSpc>
            </a:pPr>
            <a:endParaRPr lang="en-US" sz="2699" dirty="0">
              <a:solidFill>
                <a:srgbClr val="000000"/>
              </a:solidFill>
              <a:latin typeface="Open Sans"/>
              <a:ea typeface="Open Sans"/>
              <a:cs typeface="Open Sans"/>
              <a:sym typeface="Open Sans"/>
            </a:endParaRPr>
          </a:p>
          <a:p>
            <a:pPr algn="just">
              <a:lnSpc>
                <a:spcPts val="3779"/>
              </a:lnSpc>
            </a:pPr>
            <a:endParaRPr lang="en-US" sz="2699" dirty="0">
              <a:solidFill>
                <a:srgbClr val="000000"/>
              </a:solidFill>
              <a:latin typeface="Open Sans"/>
              <a:ea typeface="Open Sans"/>
              <a:cs typeface="Open Sans"/>
              <a:sym typeface="Open Sans"/>
            </a:endParaRPr>
          </a:p>
        </p:txBody>
      </p:sp>
      <p:sp>
        <p:nvSpPr>
          <p:cNvPr id="5" name="TextBox 5"/>
          <p:cNvSpPr txBox="1"/>
          <p:nvPr/>
        </p:nvSpPr>
        <p:spPr>
          <a:xfrm>
            <a:off x="9581004" y="2041485"/>
            <a:ext cx="7929503" cy="7137083"/>
          </a:xfrm>
          <a:prstGeom prst="rect">
            <a:avLst/>
          </a:prstGeom>
        </p:spPr>
        <p:txBody>
          <a:bodyPr lIns="0" tIns="0" rIns="0" bIns="0" rtlCol="0" anchor="t">
            <a:spAutoFit/>
          </a:bodyPr>
          <a:lstStyle/>
          <a:p>
            <a:pPr algn="just">
              <a:lnSpc>
                <a:spcPts val="3779"/>
              </a:lnSpc>
              <a:spcBef>
                <a:spcPct val="0"/>
              </a:spcBef>
            </a:pPr>
            <a:r>
              <a:rPr lang="en-US" sz="2699" b="1" dirty="0">
                <a:solidFill>
                  <a:srgbClr val="000000"/>
                </a:solidFill>
                <a:latin typeface="Open Sans Bold"/>
                <a:ea typeface="Open Sans Bold"/>
                <a:cs typeface="Open Sans Bold"/>
                <a:sym typeface="Open Sans Bold"/>
              </a:rPr>
              <a:t>Quy </a:t>
            </a:r>
            <a:r>
              <a:rPr lang="en-US" sz="2699" b="1" dirty="0" err="1">
                <a:solidFill>
                  <a:srgbClr val="000000"/>
                </a:solidFill>
                <a:latin typeface="Open Sans Bold"/>
                <a:ea typeface="Open Sans Bold"/>
                <a:cs typeface="Open Sans Bold"/>
                <a:sym typeface="Open Sans Bold"/>
              </a:rPr>
              <a:t>trình</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giao</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tiếp</a:t>
            </a:r>
            <a:r>
              <a:rPr lang="en-US" sz="2699" b="1" dirty="0">
                <a:solidFill>
                  <a:srgbClr val="000000"/>
                </a:solidFill>
                <a:latin typeface="Open Sans Bold"/>
                <a:ea typeface="Open Sans Bold"/>
                <a:cs typeface="Open Sans Bold"/>
                <a:sym typeface="Open Sans Bold"/>
              </a:rPr>
              <a:t>:</a:t>
            </a:r>
          </a:p>
          <a:p>
            <a:pPr marL="582928" lvl="1" indent="-291464" algn="just">
              <a:lnSpc>
                <a:spcPts val="3779"/>
              </a:lnSpc>
              <a:buFont typeface="Arial"/>
              <a:buChar char="•"/>
            </a:pPr>
            <a:r>
              <a:rPr lang="en-US" sz="2699" b="1" dirty="0">
                <a:solidFill>
                  <a:srgbClr val="000000"/>
                </a:solidFill>
                <a:latin typeface="Open Sans Bold"/>
                <a:ea typeface="Open Sans Bold"/>
                <a:cs typeface="Open Sans Bold"/>
                <a:sym typeface="Open Sans Bold"/>
              </a:rPr>
              <a:t>Host (</a:t>
            </a:r>
            <a:r>
              <a:rPr lang="en-US" sz="2699" b="1" dirty="0" err="1">
                <a:solidFill>
                  <a:srgbClr val="000000"/>
                </a:solidFill>
                <a:latin typeface="Open Sans Bold"/>
                <a:ea typeface="Open Sans Bold"/>
                <a:cs typeface="Open Sans Bold"/>
                <a:sym typeface="Open Sans Bold"/>
              </a:rPr>
              <a:t>BeagleBone</a:t>
            </a:r>
            <a:r>
              <a:rPr lang="en-US" sz="2699" b="1" dirty="0">
                <a:solidFill>
                  <a:srgbClr val="000000"/>
                </a:solidFill>
                <a:latin typeface="Open Sans Bold"/>
                <a:ea typeface="Open Sans Bold"/>
                <a:cs typeface="Open Sans Bold"/>
                <a:sym typeface="Open Sans Bold"/>
              </a:rPr>
              <a:t> Black) </a:t>
            </a:r>
            <a:r>
              <a:rPr lang="en-US" sz="2699" b="1" dirty="0" err="1">
                <a:solidFill>
                  <a:srgbClr val="000000"/>
                </a:solidFill>
                <a:latin typeface="Open Sans Bold"/>
                <a:ea typeface="Open Sans Bold"/>
                <a:cs typeface="Open Sans Bold"/>
                <a:sym typeface="Open Sans Bold"/>
              </a:rPr>
              <a:t>khởi</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tạo</a:t>
            </a:r>
            <a:r>
              <a:rPr lang="en-US" sz="2699" b="1" dirty="0">
                <a:solidFill>
                  <a:srgbClr val="000000"/>
                </a:solidFill>
                <a:latin typeface="Open Sans Bold"/>
                <a:ea typeface="Open Sans Bold"/>
                <a:cs typeface="Open Sans Bold"/>
                <a:sym typeface="Open Sans Bold"/>
              </a:rPr>
              <a:t>:</a:t>
            </a:r>
          </a:p>
          <a:p>
            <a:pPr marL="1165857" lvl="2" indent="-388619" algn="just">
              <a:lnSpc>
                <a:spcPts val="3779"/>
              </a:lnSpc>
              <a:buFont typeface="Arial"/>
              <a:buChar char="⚬"/>
            </a:pPr>
            <a:r>
              <a:rPr lang="en-US" sz="2699" dirty="0" err="1">
                <a:solidFill>
                  <a:srgbClr val="000000"/>
                </a:solidFill>
                <a:latin typeface="Open Sans"/>
                <a:ea typeface="Open Sans"/>
                <a:cs typeface="Open Sans"/>
                <a:sym typeface="Open Sans"/>
              </a:rPr>
              <a:t>Kéo</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chân</a:t>
            </a:r>
            <a:r>
              <a:rPr lang="en-US" sz="2699" dirty="0">
                <a:solidFill>
                  <a:srgbClr val="000000"/>
                </a:solidFill>
                <a:latin typeface="Open Sans"/>
                <a:ea typeface="Open Sans"/>
                <a:cs typeface="Open Sans"/>
                <a:sym typeface="Open Sans"/>
              </a:rPr>
              <a:t> GPIO </a:t>
            </a:r>
            <a:r>
              <a:rPr lang="en-US" sz="2699" dirty="0" err="1">
                <a:solidFill>
                  <a:srgbClr val="000000"/>
                </a:solidFill>
                <a:latin typeface="Open Sans"/>
                <a:ea typeface="Open Sans"/>
                <a:cs typeface="Open Sans"/>
                <a:sym typeface="Open Sans"/>
              </a:rPr>
              <a:t>xuống</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thấp</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trong</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khoảng</a:t>
            </a:r>
            <a:r>
              <a:rPr lang="en-US" sz="2699" dirty="0">
                <a:solidFill>
                  <a:srgbClr val="000000"/>
                </a:solidFill>
                <a:latin typeface="Open Sans"/>
                <a:ea typeface="Open Sans"/>
                <a:cs typeface="Open Sans"/>
                <a:sym typeface="Open Sans"/>
              </a:rPr>
              <a:t> 18ms, </a:t>
            </a:r>
            <a:r>
              <a:rPr lang="en-US" sz="2699" dirty="0" err="1">
                <a:solidFill>
                  <a:srgbClr val="000000"/>
                </a:solidFill>
                <a:latin typeface="Open Sans"/>
                <a:ea typeface="Open Sans"/>
                <a:cs typeface="Open Sans"/>
                <a:sym typeface="Open Sans"/>
              </a:rPr>
              <a:t>sau</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đó</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nhả</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lên</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cao</a:t>
            </a:r>
            <a:r>
              <a:rPr lang="en-US" sz="2699" dirty="0">
                <a:solidFill>
                  <a:srgbClr val="000000"/>
                </a:solidFill>
                <a:latin typeface="Open Sans"/>
                <a:ea typeface="Open Sans"/>
                <a:cs typeface="Open Sans"/>
                <a:sym typeface="Open Sans"/>
              </a:rPr>
              <a:t>.</a:t>
            </a:r>
          </a:p>
          <a:p>
            <a:pPr marL="582928" lvl="1" indent="-291464" algn="just">
              <a:lnSpc>
                <a:spcPts val="3779"/>
              </a:lnSpc>
              <a:buFont typeface="Arial"/>
              <a:buChar char="•"/>
            </a:pPr>
            <a:r>
              <a:rPr lang="en-US" sz="2699" b="1" dirty="0">
                <a:solidFill>
                  <a:srgbClr val="000000"/>
                </a:solidFill>
                <a:latin typeface="Open Sans Bold"/>
                <a:ea typeface="Open Sans Bold"/>
                <a:cs typeface="Open Sans Bold"/>
                <a:sym typeface="Open Sans Bold"/>
              </a:rPr>
              <a:t>DHT11 </a:t>
            </a:r>
            <a:r>
              <a:rPr lang="en-US" sz="2699" b="1" dirty="0" err="1">
                <a:solidFill>
                  <a:srgbClr val="000000"/>
                </a:solidFill>
                <a:latin typeface="Open Sans Bold"/>
                <a:ea typeface="Open Sans Bold"/>
                <a:cs typeface="Open Sans Bold"/>
                <a:sym typeface="Open Sans Bold"/>
              </a:rPr>
              <a:t>phản</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hồi</a:t>
            </a:r>
            <a:r>
              <a:rPr lang="en-US" sz="2699" b="1" dirty="0">
                <a:solidFill>
                  <a:srgbClr val="000000"/>
                </a:solidFill>
                <a:latin typeface="Open Sans Bold"/>
                <a:ea typeface="Open Sans Bold"/>
                <a:cs typeface="Open Sans Bold"/>
                <a:sym typeface="Open Sans Bold"/>
              </a:rPr>
              <a:t>:</a:t>
            </a:r>
          </a:p>
          <a:p>
            <a:pPr marL="1165857" lvl="2" indent="-388619" algn="just">
              <a:lnSpc>
                <a:spcPts val="3779"/>
              </a:lnSpc>
              <a:buFont typeface="Arial"/>
              <a:buChar char="⚬"/>
            </a:pPr>
            <a:r>
              <a:rPr lang="en-US" sz="2699" dirty="0" err="1">
                <a:solidFill>
                  <a:srgbClr val="000000"/>
                </a:solidFill>
                <a:latin typeface="Open Sans"/>
                <a:ea typeface="Open Sans"/>
                <a:cs typeface="Open Sans"/>
                <a:sym typeface="Open Sans"/>
              </a:rPr>
              <a:t>Gửi</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xung</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thấp</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khoảng</a:t>
            </a:r>
            <a:r>
              <a:rPr lang="en-US" sz="2699" dirty="0">
                <a:solidFill>
                  <a:srgbClr val="000000"/>
                </a:solidFill>
                <a:latin typeface="Open Sans"/>
                <a:ea typeface="Open Sans"/>
                <a:cs typeface="Open Sans"/>
                <a:sym typeface="Open Sans"/>
              </a:rPr>
              <a:t> 80µs, </a:t>
            </a:r>
            <a:r>
              <a:rPr lang="en-US" sz="2699" dirty="0" err="1">
                <a:solidFill>
                  <a:srgbClr val="000000"/>
                </a:solidFill>
                <a:latin typeface="Open Sans"/>
                <a:ea typeface="Open Sans"/>
                <a:cs typeface="Open Sans"/>
                <a:sym typeface="Open Sans"/>
              </a:rPr>
              <a:t>sau</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đó</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cao</a:t>
            </a:r>
            <a:r>
              <a:rPr lang="en-US" sz="2699" dirty="0">
                <a:solidFill>
                  <a:srgbClr val="000000"/>
                </a:solidFill>
                <a:latin typeface="Open Sans"/>
                <a:ea typeface="Open Sans"/>
                <a:cs typeface="Open Sans"/>
                <a:sym typeface="Open Sans"/>
              </a:rPr>
              <a:t> 80µs.</a:t>
            </a:r>
          </a:p>
          <a:p>
            <a:pPr marL="582928" lvl="1" indent="-291464" algn="just">
              <a:lnSpc>
                <a:spcPts val="3779"/>
              </a:lnSpc>
              <a:buFont typeface="Arial"/>
              <a:buChar char="•"/>
            </a:pPr>
            <a:r>
              <a:rPr lang="en-US" sz="2699" b="1" dirty="0" err="1">
                <a:solidFill>
                  <a:srgbClr val="000000"/>
                </a:solidFill>
                <a:latin typeface="Open Sans Bold"/>
                <a:ea typeface="Open Sans Bold"/>
                <a:cs typeface="Open Sans Bold"/>
                <a:sym typeface="Open Sans Bold"/>
              </a:rPr>
              <a:t>Truyền</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dữ</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liệu</a:t>
            </a:r>
            <a:r>
              <a:rPr lang="en-US" sz="2699" b="1" dirty="0">
                <a:solidFill>
                  <a:srgbClr val="000000"/>
                </a:solidFill>
                <a:latin typeface="Open Sans Bold"/>
                <a:ea typeface="Open Sans Bold"/>
                <a:cs typeface="Open Sans Bold"/>
                <a:sym typeface="Open Sans Bold"/>
              </a:rPr>
              <a:t> 40 bit:</a:t>
            </a:r>
          </a:p>
          <a:p>
            <a:pPr marL="1165857" lvl="2" indent="-388619" algn="just">
              <a:lnSpc>
                <a:spcPts val="3779"/>
              </a:lnSpc>
              <a:buFont typeface="Arial"/>
              <a:buChar char="⚬"/>
            </a:pPr>
            <a:r>
              <a:rPr lang="en-US" sz="2699" dirty="0" err="1">
                <a:solidFill>
                  <a:srgbClr val="000000"/>
                </a:solidFill>
                <a:latin typeface="Open Sans"/>
                <a:ea typeface="Open Sans"/>
                <a:cs typeface="Open Sans"/>
                <a:sym typeface="Open Sans"/>
              </a:rPr>
              <a:t>Mỗi</a:t>
            </a:r>
            <a:r>
              <a:rPr lang="en-US" sz="2699" dirty="0">
                <a:solidFill>
                  <a:srgbClr val="000000"/>
                </a:solidFill>
                <a:latin typeface="Open Sans"/>
                <a:ea typeface="Open Sans"/>
                <a:cs typeface="Open Sans"/>
                <a:sym typeface="Open Sans"/>
              </a:rPr>
              <a:t> bit </a:t>
            </a:r>
            <a:r>
              <a:rPr lang="en-US" sz="2699" dirty="0" err="1">
                <a:solidFill>
                  <a:srgbClr val="000000"/>
                </a:solidFill>
                <a:latin typeface="Open Sans"/>
                <a:ea typeface="Open Sans"/>
                <a:cs typeface="Open Sans"/>
                <a:sym typeface="Open Sans"/>
              </a:rPr>
              <a:t>bắt</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đầu</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bằng</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xung</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thấp</a:t>
            </a:r>
            <a:r>
              <a:rPr lang="en-US" sz="2699" dirty="0">
                <a:solidFill>
                  <a:srgbClr val="000000"/>
                </a:solidFill>
                <a:latin typeface="Open Sans"/>
                <a:ea typeface="Open Sans"/>
                <a:cs typeface="Open Sans"/>
                <a:sym typeface="Open Sans"/>
              </a:rPr>
              <a:t> 50µs.</a:t>
            </a:r>
          </a:p>
          <a:p>
            <a:pPr marL="1165857" lvl="2" indent="-388619" algn="just">
              <a:lnSpc>
                <a:spcPts val="3779"/>
              </a:lnSpc>
              <a:buFont typeface="Arial"/>
              <a:buChar char="⚬"/>
            </a:pPr>
            <a:r>
              <a:rPr lang="en-US" sz="2699" dirty="0">
                <a:solidFill>
                  <a:srgbClr val="000000"/>
                </a:solidFill>
                <a:latin typeface="Open Sans"/>
                <a:ea typeface="Open Sans"/>
                <a:cs typeface="Open Sans"/>
                <a:sym typeface="Open Sans"/>
              </a:rPr>
              <a:t>Sau </a:t>
            </a:r>
            <a:r>
              <a:rPr lang="en-US" sz="2699" dirty="0" err="1">
                <a:solidFill>
                  <a:srgbClr val="000000"/>
                </a:solidFill>
                <a:latin typeface="Open Sans"/>
                <a:ea typeface="Open Sans"/>
                <a:cs typeface="Open Sans"/>
                <a:sym typeface="Open Sans"/>
              </a:rPr>
              <a:t>đó</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là</a:t>
            </a:r>
            <a:r>
              <a:rPr lang="en-US" sz="2699" dirty="0">
                <a:solidFill>
                  <a:srgbClr val="000000"/>
                </a:solidFill>
                <a:latin typeface="Open Sans"/>
                <a:ea typeface="Open Sans"/>
                <a:cs typeface="Open Sans"/>
                <a:sym typeface="Open Sans"/>
              </a:rPr>
              <a:t>:</a:t>
            </a:r>
          </a:p>
          <a:p>
            <a:pPr marL="1748785" lvl="3" indent="-437196" algn="just">
              <a:lnSpc>
                <a:spcPts val="3779"/>
              </a:lnSpc>
              <a:buFont typeface="Arial"/>
              <a:buChar char="￭"/>
            </a:pPr>
            <a:r>
              <a:rPr lang="en-US" sz="2699" dirty="0">
                <a:solidFill>
                  <a:srgbClr val="000000"/>
                </a:solidFill>
                <a:latin typeface="Open Sans"/>
                <a:ea typeface="Open Sans"/>
                <a:cs typeface="Open Sans"/>
                <a:sym typeface="Open Sans"/>
              </a:rPr>
              <a:t>Bit 0: </a:t>
            </a:r>
            <a:r>
              <a:rPr lang="en-US" sz="2699" dirty="0" err="1">
                <a:solidFill>
                  <a:srgbClr val="000000"/>
                </a:solidFill>
                <a:latin typeface="Open Sans"/>
                <a:ea typeface="Open Sans"/>
                <a:cs typeface="Open Sans"/>
                <a:sym typeface="Open Sans"/>
              </a:rPr>
              <a:t>mức</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cao</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khoảng</a:t>
            </a:r>
            <a:r>
              <a:rPr lang="en-US" sz="2699" dirty="0">
                <a:solidFill>
                  <a:srgbClr val="000000"/>
                </a:solidFill>
                <a:latin typeface="Open Sans"/>
                <a:ea typeface="Open Sans"/>
                <a:cs typeface="Open Sans"/>
                <a:sym typeface="Open Sans"/>
              </a:rPr>
              <a:t> 26–28µs.</a:t>
            </a:r>
          </a:p>
          <a:p>
            <a:pPr marL="1748785" lvl="3" indent="-437196" algn="just">
              <a:lnSpc>
                <a:spcPts val="3779"/>
              </a:lnSpc>
              <a:buFont typeface="Arial"/>
              <a:buChar char="￭"/>
            </a:pPr>
            <a:r>
              <a:rPr lang="en-US" sz="2699" dirty="0">
                <a:solidFill>
                  <a:srgbClr val="000000"/>
                </a:solidFill>
                <a:latin typeface="Open Sans"/>
                <a:ea typeface="Open Sans"/>
                <a:cs typeface="Open Sans"/>
                <a:sym typeface="Open Sans"/>
              </a:rPr>
              <a:t>Bit 1: </a:t>
            </a:r>
            <a:r>
              <a:rPr lang="en-US" sz="2699" dirty="0" err="1">
                <a:solidFill>
                  <a:srgbClr val="000000"/>
                </a:solidFill>
                <a:latin typeface="Open Sans"/>
                <a:ea typeface="Open Sans"/>
                <a:cs typeface="Open Sans"/>
                <a:sym typeface="Open Sans"/>
              </a:rPr>
              <a:t>mức</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cao</a:t>
            </a:r>
            <a:r>
              <a:rPr lang="en-US" sz="2699" dirty="0">
                <a:solidFill>
                  <a:srgbClr val="000000"/>
                </a:solidFill>
                <a:latin typeface="Open Sans"/>
                <a:ea typeface="Open Sans"/>
                <a:cs typeface="Open Sans"/>
                <a:sym typeface="Open Sans"/>
              </a:rPr>
              <a:t> </a:t>
            </a:r>
            <a:r>
              <a:rPr lang="en-US" sz="2699" dirty="0" err="1">
                <a:solidFill>
                  <a:srgbClr val="000000"/>
                </a:solidFill>
                <a:latin typeface="Open Sans"/>
                <a:ea typeface="Open Sans"/>
                <a:cs typeface="Open Sans"/>
                <a:sym typeface="Open Sans"/>
              </a:rPr>
              <a:t>khoảng</a:t>
            </a:r>
            <a:r>
              <a:rPr lang="en-US" sz="2699" dirty="0">
                <a:solidFill>
                  <a:srgbClr val="000000"/>
                </a:solidFill>
                <a:latin typeface="Open Sans"/>
                <a:ea typeface="Open Sans"/>
                <a:cs typeface="Open Sans"/>
                <a:sym typeface="Open Sans"/>
              </a:rPr>
              <a:t> 70µs.</a:t>
            </a:r>
          </a:p>
          <a:p>
            <a:pPr algn="just">
              <a:lnSpc>
                <a:spcPts val="3779"/>
              </a:lnSpc>
            </a:pPr>
            <a:endParaRPr lang="en-US" sz="2699" dirty="0">
              <a:solidFill>
                <a:srgbClr val="000000"/>
              </a:solidFill>
              <a:latin typeface="Open Sans"/>
              <a:ea typeface="Open Sans"/>
              <a:cs typeface="Open Sans"/>
              <a:sym typeface="Open Sans"/>
            </a:endParaRPr>
          </a:p>
          <a:p>
            <a:pPr algn="just">
              <a:lnSpc>
                <a:spcPts val="3779"/>
              </a:lnSpc>
            </a:pPr>
            <a:r>
              <a:rPr lang="en-US" sz="2699" b="1" dirty="0" err="1">
                <a:solidFill>
                  <a:srgbClr val="000000"/>
                </a:solidFill>
                <a:latin typeface="Open Sans Bold"/>
                <a:ea typeface="Open Sans Bold"/>
                <a:cs typeface="Open Sans Bold"/>
                <a:sym typeface="Open Sans Bold"/>
              </a:rPr>
              <a:t>BeagleBone</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đo</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độ</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rộng</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xung</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cao</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để</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xác</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định</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giá</a:t>
            </a:r>
            <a:r>
              <a:rPr lang="en-US" sz="2699" b="1" dirty="0">
                <a:solidFill>
                  <a:srgbClr val="000000"/>
                </a:solidFill>
                <a:latin typeface="Open Sans Bold"/>
                <a:ea typeface="Open Sans Bold"/>
                <a:cs typeface="Open Sans Bold"/>
                <a:sym typeface="Open Sans Bold"/>
              </a:rPr>
              <a:t> </a:t>
            </a:r>
            <a:r>
              <a:rPr lang="en-US" sz="2699" b="1" dirty="0" err="1">
                <a:solidFill>
                  <a:srgbClr val="000000"/>
                </a:solidFill>
                <a:latin typeface="Open Sans Bold"/>
                <a:ea typeface="Open Sans Bold"/>
                <a:cs typeface="Open Sans Bold"/>
                <a:sym typeface="Open Sans Bold"/>
              </a:rPr>
              <a:t>trị</a:t>
            </a:r>
            <a:r>
              <a:rPr lang="en-US" sz="2699" b="1" dirty="0">
                <a:solidFill>
                  <a:srgbClr val="000000"/>
                </a:solidFill>
                <a:latin typeface="Open Sans Bold"/>
                <a:ea typeface="Open Sans Bold"/>
                <a:cs typeface="Open Sans Bold"/>
                <a:sym typeface="Open Sans Bold"/>
              </a:rPr>
              <a:t> bit.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14325" y="411057"/>
            <a:ext cx="714375"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a:t>
            </a:r>
          </a:p>
        </p:txBody>
      </p:sp>
      <p:sp>
        <p:nvSpPr>
          <p:cNvPr id="3" name="TextBox 3"/>
          <p:cNvSpPr txBox="1"/>
          <p:nvPr/>
        </p:nvSpPr>
        <p:spPr>
          <a:xfrm>
            <a:off x="1195070" y="411057"/>
            <a:ext cx="15897860"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Giao thức sử dụng trong driver BH1750 (bit-banging I2C)</a:t>
            </a:r>
          </a:p>
        </p:txBody>
      </p:sp>
      <p:sp>
        <p:nvSpPr>
          <p:cNvPr id="4" name="TextBox 4"/>
          <p:cNvSpPr txBox="1"/>
          <p:nvPr/>
        </p:nvSpPr>
        <p:spPr>
          <a:xfrm>
            <a:off x="314325" y="2669780"/>
            <a:ext cx="17444931" cy="5680075"/>
          </a:xfrm>
          <a:prstGeom prst="rect">
            <a:avLst/>
          </a:prstGeom>
        </p:spPr>
        <p:txBody>
          <a:bodyPr lIns="0" tIns="0" rIns="0" bIns="0" rtlCol="0" anchor="t">
            <a:spAutoFit/>
          </a:bodyPr>
          <a:lstStyle/>
          <a:p>
            <a:pPr algn="just">
              <a:lnSpc>
                <a:spcPts val="3499"/>
              </a:lnSpc>
            </a:pPr>
            <a:r>
              <a:rPr lang="en-US" sz="2499">
                <a:solidFill>
                  <a:srgbClr val="000000"/>
                </a:solidFill>
                <a:latin typeface="Open Sans"/>
                <a:ea typeface="Open Sans"/>
                <a:cs typeface="Open Sans"/>
                <a:sym typeface="Open Sans"/>
              </a:rPr>
              <a:t>Driver sử dụng giao tiếp I2C mô phỏng bằng phần mềm (bit-banging) thông qua 2 chân GPIO:</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SDA: GPIO1_28 (P9.12)</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SCL: GPIO1_17 (P9.23)</a:t>
            </a:r>
          </a:p>
          <a:p>
            <a:pPr algn="just">
              <a:lnSpc>
                <a:spcPts val="3499"/>
              </a:lnSpc>
            </a:pPr>
            <a:endParaRPr lang="en-US" sz="2499">
              <a:solidFill>
                <a:srgbClr val="000000"/>
              </a:solidFill>
              <a:latin typeface="Open Sans"/>
              <a:ea typeface="Open Sans"/>
              <a:cs typeface="Open Sans"/>
              <a:sym typeface="Open Sans"/>
            </a:endParaRPr>
          </a:p>
          <a:p>
            <a:pPr algn="just">
              <a:lnSpc>
                <a:spcPts val="3499"/>
              </a:lnSpc>
            </a:pPr>
            <a:r>
              <a:rPr lang="en-US" sz="2499">
                <a:solidFill>
                  <a:srgbClr val="000000"/>
                </a:solidFill>
                <a:latin typeface="Open Sans"/>
                <a:ea typeface="Open Sans"/>
                <a:cs typeface="Open Sans"/>
                <a:sym typeface="Open Sans"/>
              </a:rPr>
              <a:t>Các tín hiệu I2C (START, STOP, đọc/ghi byte, ACK/NACK) được tạo thủ công bằng cách điều khiển mức điện áp GPIO. Tốc độ truyền được kiểm soát bằng hàm udelay() để đảm bảo đúng chu kỳ.</a:t>
            </a:r>
          </a:p>
          <a:p>
            <a:pPr algn="just">
              <a:lnSpc>
                <a:spcPts val="3499"/>
              </a:lnSpc>
            </a:pPr>
            <a:endParaRPr lang="en-US" sz="2499">
              <a:solidFill>
                <a:srgbClr val="000000"/>
              </a:solidFill>
              <a:latin typeface="Open Sans"/>
              <a:ea typeface="Open Sans"/>
              <a:cs typeface="Open Sans"/>
              <a:sym typeface="Open Sans"/>
            </a:endParaRPr>
          </a:p>
          <a:p>
            <a:pPr algn="just">
              <a:lnSpc>
                <a:spcPts val="3499"/>
              </a:lnSpc>
            </a:pPr>
            <a:r>
              <a:rPr lang="en-US" sz="2499">
                <a:solidFill>
                  <a:srgbClr val="000000"/>
                </a:solidFill>
                <a:latin typeface="Open Sans"/>
                <a:ea typeface="Open Sans"/>
                <a:cs typeface="Open Sans"/>
                <a:sym typeface="Open Sans"/>
              </a:rPr>
              <a:t>Quy trình cơ bản:</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Gửi địa chỉ BH1750 và lệnh đo ánh sáng.</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Đợi cảm biến xử lý (~180ms).</a:t>
            </a:r>
          </a:p>
          <a:p>
            <a:pPr marL="539749" lvl="1" indent="-269875" algn="just">
              <a:lnSpc>
                <a:spcPts val="3499"/>
              </a:lnSpc>
              <a:buFont typeface="Arial"/>
              <a:buChar char="•"/>
            </a:pPr>
            <a:r>
              <a:rPr lang="en-US" sz="2499">
                <a:solidFill>
                  <a:srgbClr val="000000"/>
                </a:solidFill>
                <a:latin typeface="Open Sans"/>
                <a:ea typeface="Open Sans"/>
                <a:cs typeface="Open Sans"/>
                <a:sym typeface="Open Sans"/>
              </a:rPr>
              <a:t>Đọc 2 byte dữ liệu ánh sáng và lưu vào biến toàn cục.</a:t>
            </a:r>
          </a:p>
          <a:p>
            <a:pPr algn="just">
              <a:lnSpc>
                <a:spcPts val="3499"/>
              </a:lnSpc>
            </a:pPr>
            <a:endParaRPr lang="en-US" sz="2499">
              <a:solidFill>
                <a:srgbClr val="000000"/>
              </a:solidFill>
              <a:latin typeface="Open Sans"/>
              <a:ea typeface="Open Sans"/>
              <a:cs typeface="Open Sans"/>
              <a:sym typeface="Open Sans"/>
            </a:endParaRPr>
          </a:p>
          <a:p>
            <a:pPr algn="just">
              <a:lnSpc>
                <a:spcPts val="3499"/>
              </a:lnSpc>
            </a:pPr>
            <a:endParaRPr lang="en-US" sz="2499">
              <a:solidFill>
                <a:srgbClr val="000000"/>
              </a:solidFill>
              <a:latin typeface="Open Sans"/>
              <a:ea typeface="Open Sans"/>
              <a:cs typeface="Open Sans"/>
              <a:sym typeface="Open Sans"/>
            </a:endParaRPr>
          </a:p>
        </p:txBody>
      </p:sp>
      <p:sp>
        <p:nvSpPr>
          <p:cNvPr id="5" name="TextBox 5"/>
          <p:cNvSpPr txBox="1"/>
          <p:nvPr/>
        </p:nvSpPr>
        <p:spPr>
          <a:xfrm>
            <a:off x="314325" y="8514600"/>
            <a:ext cx="17444931" cy="860425"/>
          </a:xfrm>
          <a:prstGeom prst="rect">
            <a:avLst/>
          </a:prstGeom>
        </p:spPr>
        <p:txBody>
          <a:bodyPr lIns="0" tIns="0" rIns="0" bIns="0" rtlCol="0" anchor="t">
            <a:spAutoFit/>
          </a:bodyPr>
          <a:lstStyle/>
          <a:p>
            <a:pPr algn="just">
              <a:lnSpc>
                <a:spcPts val="3499"/>
              </a:lnSpc>
              <a:spcBef>
                <a:spcPct val="0"/>
              </a:spcBef>
            </a:pPr>
            <a:r>
              <a:rPr lang="en-US" sz="2499">
                <a:solidFill>
                  <a:srgbClr val="000000"/>
                </a:solidFill>
                <a:latin typeface="Open Sans"/>
                <a:ea typeface="Open Sans"/>
                <a:cs typeface="Open Sans"/>
                <a:sym typeface="Open Sans"/>
              </a:rPr>
              <a:t>👉Đây là phương pháp giao tiếp I2C đơn giản, không dùng controller phần cứng, phù hợp cho cảm biến tốc độ thấp như BH1750.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352800" y="2095500"/>
            <a:ext cx="12409687" cy="6556375"/>
          </a:xfrm>
          <a:prstGeom prst="rect">
            <a:avLst/>
          </a:prstGeom>
        </p:spPr>
        <p:txBody>
          <a:bodyPr lIns="0" tIns="0" rIns="0" bIns="0" rtlCol="0" anchor="t">
            <a:spAutoFit/>
          </a:bodyPr>
          <a:lstStyle/>
          <a:p>
            <a:pPr algn="l">
              <a:lnSpc>
                <a:spcPts val="3499"/>
              </a:lnSpc>
              <a:spcBef>
                <a:spcPct val="0"/>
              </a:spcBef>
            </a:pPr>
            <a:r>
              <a:rPr lang="en-US" sz="2499" dirty="0" err="1">
                <a:solidFill>
                  <a:srgbClr val="000000"/>
                </a:solidFill>
                <a:latin typeface="Open Sans"/>
                <a:ea typeface="Open Sans"/>
                <a:cs typeface="Open Sans"/>
                <a:sym typeface="Open Sans"/>
              </a:rPr>
              <a:t>Ứng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dụng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người</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dùng</a:t>
            </a:r>
            <a:r>
              <a:rPr lang="en-US" sz="2499" dirty="0">
                <a:solidFill>
                  <a:srgbClr val="000000"/>
                </a:solidFill>
                <a:latin typeface="Open Sans"/>
                <a:ea typeface="Open Sans"/>
                <a:cs typeface="Open Sans"/>
                <a:sym typeface="Open Sans"/>
              </a:rPr>
              <a:t> (user-space application) </a:t>
            </a:r>
            <a:r>
              <a:rPr lang="en-US" sz="2499" dirty="0" err="1">
                <a:solidFill>
                  <a:srgbClr val="000000"/>
                </a:solidFill>
                <a:latin typeface="Open Sans"/>
                <a:ea typeface="Open Sans"/>
                <a:cs typeface="Open Sans"/>
                <a:sym typeface="Open Sans"/>
              </a:rPr>
              <a:t>được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phát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triển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để</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giao</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tiếp</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với</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các</a:t>
            </a:r>
            <a:r>
              <a:rPr lang="en-US" sz="2499" dirty="0">
                <a:solidFill>
                  <a:srgbClr val="000000"/>
                </a:solidFill>
                <a:latin typeface="Open Sans"/>
                <a:ea typeface="Open Sans"/>
                <a:cs typeface="Open Sans"/>
                <a:sym typeface="Open Sans"/>
              </a:rPr>
              <a:t> driver kernel </a:t>
            </a:r>
            <a:r>
              <a:rPr lang="en-US" sz="2499" dirty="0" err="1">
                <a:solidFill>
                  <a:srgbClr val="000000"/>
                </a:solidFill>
                <a:latin typeface="Open Sans"/>
                <a:ea typeface="Open Sans"/>
                <a:cs typeface="Open Sans"/>
                <a:sym typeface="Open Sans"/>
              </a:rPr>
              <a:t>thông</a:t>
            </a:r>
            <a:r>
              <a:rPr lang="en-US" sz="2499" dirty="0">
                <a:solidFill>
                  <a:srgbClr val="000000"/>
                </a:solidFill>
                <a:latin typeface="Open Sans"/>
                <a:ea typeface="Open Sans"/>
                <a:cs typeface="Open Sans"/>
                <a:sym typeface="Open Sans"/>
              </a:rPr>
              <a:t> qua </a:t>
            </a:r>
            <a:r>
              <a:rPr lang="en-US" sz="2499" dirty="0" err="1">
                <a:solidFill>
                  <a:srgbClr val="000000"/>
                </a:solidFill>
                <a:latin typeface="Open Sans"/>
                <a:ea typeface="Open Sans"/>
                <a:cs typeface="Open Sans"/>
                <a:sym typeface="Open Sans"/>
              </a:rPr>
              <a:t>các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tệp</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thiết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bị</a:t>
            </a:r>
            <a:r>
              <a:rPr lang="en-US" sz="2499" dirty="0">
                <a:solidFill>
                  <a:srgbClr val="000000"/>
                </a:solidFill>
                <a:latin typeface="Open Sans"/>
                <a:ea typeface="Open Sans"/>
                <a:cs typeface="Open Sans"/>
                <a:sym typeface="Open Sans"/>
              </a:rPr>
              <a:t> (/dev/). </a:t>
            </a:r>
            <a:r>
              <a:rPr lang="en-US" sz="2499" dirty="0" err="1">
                <a:solidFill>
                  <a:srgbClr val="000000"/>
                </a:solidFill>
                <a:latin typeface="Open Sans"/>
                <a:ea typeface="Open Sans"/>
                <a:cs typeface="Open Sans"/>
                <a:sym typeface="Open Sans"/>
              </a:rPr>
              <a:t>Mục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tiêu</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của</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ứng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dụng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là</a:t>
            </a:r>
            <a:r>
              <a:rPr lang="en-US" sz="2499" dirty="0">
                <a:solidFill>
                  <a:srgbClr val="000000"/>
                </a:solidFill>
                <a:latin typeface="Open Sans"/>
                <a:ea typeface="Open Sans"/>
                <a:cs typeface="Open Sans"/>
                <a:sym typeface="Open Sans"/>
              </a:rPr>
              <a:t>:</a:t>
            </a:r>
          </a:p>
          <a:p>
            <a:pPr marL="539749" lvl="1" indent="-269875" algn="l">
              <a:lnSpc>
                <a:spcPts val="3499"/>
              </a:lnSpc>
              <a:buFont typeface="Arial"/>
              <a:buChar char="•"/>
            </a:pPr>
            <a:r>
              <a:rPr lang="en-US" sz="2499" dirty="0" err="1">
                <a:solidFill>
                  <a:srgbClr val="000000"/>
                </a:solidFill>
                <a:latin typeface="Open Sans"/>
                <a:ea typeface="Open Sans"/>
                <a:cs typeface="Open Sans"/>
                <a:sym typeface="Open Sans"/>
              </a:rPr>
              <a:t>Đọc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dữ</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liệu</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nhiệt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độ</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và</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độ</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ẩm</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từ</a:t>
            </a:r>
            <a:r>
              <a:rPr lang="en-US" sz="2499" dirty="0">
                <a:solidFill>
                  <a:srgbClr val="000000"/>
                </a:solidFill>
                <a:latin typeface="Open Sans"/>
                <a:ea typeface="Open Sans"/>
                <a:cs typeface="Open Sans"/>
                <a:sym typeface="Open Sans"/>
              </a:rPr>
              <a:t> DHT11 qua /dev/dht11.</a:t>
            </a:r>
          </a:p>
          <a:p>
            <a:pPr marL="539749" lvl="1" indent="-269875" algn="l">
              <a:lnSpc>
                <a:spcPts val="3499"/>
              </a:lnSpc>
              <a:buFont typeface="Arial"/>
              <a:buChar char="•"/>
            </a:pPr>
            <a:r>
              <a:rPr lang="en-US" sz="2499" dirty="0" err="1">
                <a:solidFill>
                  <a:srgbClr val="000000"/>
                </a:solidFill>
                <a:latin typeface="Open Sans"/>
                <a:ea typeface="Open Sans"/>
                <a:cs typeface="Open Sans"/>
                <a:sym typeface="Open Sans"/>
              </a:rPr>
              <a:t>Đọc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cường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độ</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ánh</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sáng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từ</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cảm</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biến</a:t>
            </a:r>
            <a:r>
              <a:rPr lang="en-US" sz="2499" dirty="0">
                <a:solidFill>
                  <a:srgbClr val="000000"/>
                </a:solidFill>
                <a:latin typeface="Open Sans"/>
                <a:ea typeface="Open Sans"/>
                <a:cs typeface="Open Sans"/>
                <a:sym typeface="Open Sans"/>
              </a:rPr>
              <a:t> BH1750 qua /dev/bh1750.</a:t>
            </a:r>
          </a:p>
          <a:p>
            <a:pPr marL="539749" lvl="1" indent="-269875" algn="l">
              <a:lnSpc>
                <a:spcPts val="3499"/>
              </a:lnSpc>
              <a:buFont typeface="Arial"/>
              <a:buChar char="•"/>
            </a:pPr>
            <a:r>
              <a:rPr lang="en-US" sz="2499" dirty="0" err="1">
                <a:solidFill>
                  <a:srgbClr val="000000"/>
                </a:solidFill>
                <a:latin typeface="Open Sans"/>
                <a:ea typeface="Open Sans"/>
                <a:cs typeface="Open Sans"/>
                <a:sym typeface="Open Sans"/>
              </a:rPr>
              <a:t>Điều</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khiển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bật</a:t>
            </a:r>
            <a:r>
              <a:rPr lang="en-US" sz="2499" dirty="0">
                <a:solidFill>
                  <a:srgbClr val="000000"/>
                </a:solidFill>
                <a:latin typeface="Open Sans"/>
                <a:ea typeface="Open Sans"/>
                <a:cs typeface="Open Sans"/>
                <a:sym typeface="Open Sans"/>
              </a:rPr>
              <a:t>/</a:t>
            </a:r>
            <a:r>
              <a:rPr lang="en-US" sz="2499" dirty="0" err="1">
                <a:solidFill>
                  <a:srgbClr val="000000"/>
                </a:solidFill>
                <a:latin typeface="Open Sans"/>
                <a:ea typeface="Open Sans"/>
                <a:cs typeface="Open Sans"/>
                <a:sym typeface="Open Sans"/>
              </a:rPr>
              <a:t>tắt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và</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nháy</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đèn</a:t>
            </a:r>
            <a:r>
              <a:rPr lang="en-US" sz="2499" dirty="0">
                <a:solidFill>
                  <a:srgbClr val="000000"/>
                </a:solidFill>
                <a:latin typeface="Open Sans"/>
                <a:ea typeface="Open Sans"/>
                <a:cs typeface="Open Sans"/>
                <a:sym typeface="Open Sans"/>
              </a:rPr>
              <a:t> LED </a:t>
            </a:r>
            <a:r>
              <a:rPr lang="en-US" sz="2499" dirty="0" err="1">
                <a:solidFill>
                  <a:srgbClr val="000000"/>
                </a:solidFill>
                <a:latin typeface="Open Sans"/>
                <a:ea typeface="Open Sans"/>
                <a:cs typeface="Open Sans"/>
                <a:sym typeface="Open Sans"/>
              </a:rPr>
              <a:t>thông</a:t>
            </a:r>
            <a:r>
              <a:rPr lang="en-US" sz="2499" dirty="0">
                <a:solidFill>
                  <a:srgbClr val="000000"/>
                </a:solidFill>
                <a:latin typeface="Open Sans"/>
                <a:ea typeface="Open Sans"/>
                <a:cs typeface="Open Sans"/>
                <a:sym typeface="Open Sans"/>
              </a:rPr>
              <a:t> qua </a:t>
            </a:r>
            <a:r>
              <a:rPr lang="en-US" sz="2499" dirty="0" err="1">
                <a:solidFill>
                  <a:srgbClr val="000000"/>
                </a:solidFill>
                <a:latin typeface="Open Sans"/>
                <a:ea typeface="Open Sans"/>
                <a:cs typeface="Open Sans"/>
                <a:sym typeface="Open Sans"/>
              </a:rPr>
              <a:t>ghi</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vào</a:t>
            </a:r>
            <a:r>
              <a:rPr lang="en-US" sz="2499" dirty="0">
                <a:solidFill>
                  <a:srgbClr val="000000"/>
                </a:solidFill>
                <a:latin typeface="Open Sans"/>
                <a:ea typeface="Open Sans"/>
                <a:cs typeface="Open Sans"/>
                <a:sym typeface="Open Sans"/>
              </a:rPr>
              <a:t> /dev/</a:t>
            </a:r>
            <a:r>
              <a:rPr lang="en-US" sz="2499" dirty="0" err="1">
                <a:solidFill>
                  <a:srgbClr val="000000"/>
                </a:solidFill>
                <a:latin typeface="Open Sans"/>
                <a:ea typeface="Open Sans"/>
                <a:cs typeface="Open Sans"/>
                <a:sym typeface="Open Sans"/>
              </a:rPr>
              <a:t>led_driver</a:t>
            </a:r>
            <a:r>
              <a:rPr lang="en-US" sz="2499" dirty="0">
                <a:solidFill>
                  <a:srgbClr val="000000"/>
                </a:solidFill>
                <a:latin typeface="Open Sans"/>
                <a:ea typeface="Open Sans"/>
                <a:cs typeface="Open Sans"/>
                <a:sym typeface="Open Sans"/>
              </a:rPr>
              <a:t>.</a:t>
            </a:r>
          </a:p>
          <a:p>
            <a:pPr algn="l">
              <a:lnSpc>
                <a:spcPts val="3499"/>
              </a:lnSpc>
            </a:pPr>
            <a:endParaRPr lang="en-US" sz="2499" dirty="0">
              <a:solidFill>
                <a:srgbClr val="000000"/>
              </a:solidFill>
              <a:latin typeface="Open Sans"/>
              <a:ea typeface="Open Sans"/>
              <a:cs typeface="Open Sans"/>
              <a:sym typeface="Open Sans"/>
            </a:endParaRPr>
          </a:p>
          <a:p>
            <a:pPr algn="l">
              <a:lnSpc>
                <a:spcPts val="3499"/>
              </a:lnSpc>
              <a:spcBef>
                <a:spcPct val="0"/>
              </a:spcBef>
            </a:pPr>
            <a:r>
              <a:rPr lang="en-US" sz="2499" dirty="0" err="1">
                <a:solidFill>
                  <a:srgbClr val="000000"/>
                </a:solidFill>
                <a:latin typeface="Open Sans"/>
                <a:ea typeface="Open Sans"/>
                <a:cs typeface="Open Sans"/>
                <a:sym typeface="Open Sans"/>
              </a:rPr>
              <a:t>Các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thao</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tác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tiêu</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biểu</a:t>
            </a:r>
            <a:r>
              <a:rPr lang="en-US" sz="2499" dirty="0">
                <a:solidFill>
                  <a:srgbClr val="000000"/>
                </a:solidFill>
                <a:latin typeface="Open Sans"/>
                <a:ea typeface="Open Sans"/>
                <a:cs typeface="Open Sans"/>
                <a:sym typeface="Open Sans"/>
              </a:rPr>
              <a:t>:</a:t>
            </a:r>
          </a:p>
          <a:p>
            <a:pPr marL="539749" lvl="1" indent="-269875" algn="l">
              <a:lnSpc>
                <a:spcPts val="3499"/>
              </a:lnSpc>
              <a:buFont typeface="Arial"/>
              <a:buChar char="•"/>
            </a:pPr>
            <a:r>
              <a:rPr lang="en-US" sz="2499" dirty="0" err="1">
                <a:solidFill>
                  <a:srgbClr val="000000"/>
                </a:solidFill>
                <a:latin typeface="Open Sans"/>
                <a:ea typeface="Open Sans"/>
                <a:cs typeface="Open Sans"/>
                <a:sym typeface="Open Sans"/>
              </a:rPr>
              <a:t>Dùng</a:t>
            </a:r>
            <a:r>
              <a:rPr lang="en-US" sz="2499" dirty="0">
                <a:solidFill>
                  <a:srgbClr val="000000"/>
                </a:solidFill>
                <a:latin typeface="Open Sans"/>
                <a:ea typeface="Open Sans"/>
                <a:cs typeface="Open Sans"/>
                <a:sym typeface="Open Sans"/>
              </a:rPr>
              <a:t> open(), read(), write(), close() </a:t>
            </a:r>
            <a:r>
              <a:rPr lang="en-US" sz="2499" dirty="0" err="1">
                <a:solidFill>
                  <a:srgbClr val="000000"/>
                </a:solidFill>
                <a:latin typeface="Open Sans"/>
                <a:ea typeface="Open Sans"/>
                <a:cs typeface="Open Sans"/>
                <a:sym typeface="Open Sans"/>
              </a:rPr>
              <a:t>để</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tương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tác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với</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các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thiết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bị</a:t>
            </a:r>
            <a:r>
              <a:rPr lang="en-US" sz="2499" dirty="0">
                <a:solidFill>
                  <a:srgbClr val="000000"/>
                </a:solidFill>
                <a:latin typeface="Open Sans"/>
                <a:ea typeface="Open Sans"/>
                <a:cs typeface="Open Sans"/>
                <a:sym typeface="Open Sans"/>
              </a:rPr>
              <a:t>.</a:t>
            </a:r>
          </a:p>
          <a:p>
            <a:pPr marL="539749" lvl="1" indent="-269875" algn="l">
              <a:lnSpc>
                <a:spcPts val="3499"/>
              </a:lnSpc>
              <a:buFont typeface="Arial"/>
              <a:buChar char="•"/>
            </a:pPr>
            <a:r>
              <a:rPr lang="en-US" sz="2499" dirty="0" err="1">
                <a:solidFill>
                  <a:srgbClr val="000000"/>
                </a:solidFill>
                <a:latin typeface="Open Sans"/>
                <a:ea typeface="Open Sans"/>
                <a:cs typeface="Open Sans"/>
                <a:sym typeface="Open Sans"/>
              </a:rPr>
              <a:t>Dữ</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liệu</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đọc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từ</a:t>
            </a:r>
            <a:r>
              <a:rPr lang="en-US" sz="2499" dirty="0">
                <a:solidFill>
                  <a:srgbClr val="000000"/>
                </a:solidFill>
                <a:latin typeface="Open Sans"/>
                <a:ea typeface="Open Sans"/>
                <a:cs typeface="Open Sans"/>
                <a:sym typeface="Open Sans"/>
              </a:rPr>
              <a:t> DHT11 </a:t>
            </a:r>
            <a:r>
              <a:rPr lang="en-US" sz="2499" dirty="0" err="1">
                <a:solidFill>
                  <a:srgbClr val="000000"/>
                </a:solidFill>
                <a:latin typeface="Open Sans"/>
                <a:ea typeface="Open Sans"/>
                <a:cs typeface="Open Sans"/>
                <a:sym typeface="Open Sans"/>
              </a:rPr>
              <a:t>và</a:t>
            </a:r>
            <a:r>
              <a:rPr lang="en-US" sz="2499" dirty="0">
                <a:solidFill>
                  <a:srgbClr val="000000"/>
                </a:solidFill>
                <a:latin typeface="Open Sans"/>
                <a:ea typeface="Open Sans"/>
                <a:cs typeface="Open Sans"/>
                <a:sym typeface="Open Sans"/>
              </a:rPr>
              <a:t> BH1750 </a:t>
            </a:r>
            <a:r>
              <a:rPr lang="en-US" sz="2499" dirty="0" err="1">
                <a:solidFill>
                  <a:srgbClr val="000000"/>
                </a:solidFill>
                <a:latin typeface="Open Sans"/>
                <a:ea typeface="Open Sans"/>
                <a:cs typeface="Open Sans"/>
                <a:sym typeface="Open Sans"/>
              </a:rPr>
              <a:t>được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hiển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thị</a:t>
            </a:r>
            <a:r>
              <a:rPr lang="en-US" sz="2499" dirty="0">
                <a:solidFill>
                  <a:srgbClr val="000000"/>
                </a:solidFill>
                <a:latin typeface="Open Sans"/>
                <a:ea typeface="Open Sans"/>
                <a:cs typeface="Open Sans"/>
                <a:sym typeface="Open Sans"/>
              </a:rPr>
              <a:t> ra console </a:t>
            </a:r>
            <a:r>
              <a:rPr lang="en-US" sz="2499" dirty="0" err="1">
                <a:solidFill>
                  <a:srgbClr val="000000"/>
                </a:solidFill>
                <a:latin typeface="Open Sans"/>
                <a:ea typeface="Open Sans"/>
                <a:cs typeface="Open Sans"/>
                <a:sym typeface="Open Sans"/>
              </a:rPr>
              <a:t>hoặc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dùng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để</a:t>
            </a:r>
            <a:r>
              <a:rPr lang="en-US" sz="2499" dirty="0">
                <a:solidFill>
                  <a:srgbClr val="000000"/>
                </a:solidFill>
                <a:latin typeface="Open Sans"/>
                <a:ea typeface="Open Sans"/>
                <a:cs typeface="Open Sans"/>
                <a:sym typeface="Open Sans"/>
              </a:rPr>
              <a:t> ra </a:t>
            </a:r>
            <a:r>
              <a:rPr lang="en-US" sz="2499" dirty="0" err="1">
                <a:solidFill>
                  <a:srgbClr val="000000"/>
                </a:solidFill>
                <a:latin typeface="Open Sans"/>
                <a:ea typeface="Open Sans"/>
                <a:cs typeface="Open Sans"/>
                <a:sym typeface="Open Sans"/>
              </a:rPr>
              <a:t>quyết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định</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điều</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khiển</a:t>
            </a:r>
            <a:r>
              <a:rPr lang="en-US" sz="2499" dirty="0">
                <a:solidFill>
                  <a:srgbClr val="000000"/>
                </a:solidFill>
                <a:latin typeface="Open Sans"/>
                <a:ea typeface="Open Sans"/>
                <a:cs typeface="Open Sans"/>
                <a:sym typeface="Open Sans"/>
              </a:rPr>
              <a:t> LED.</a:t>
            </a:r>
          </a:p>
          <a:p>
            <a:pPr marL="539749" lvl="1" indent="-269875" algn="l">
              <a:lnSpc>
                <a:spcPts val="3499"/>
              </a:lnSpc>
              <a:buFont typeface="Arial"/>
              <a:buChar char="•"/>
            </a:pPr>
            <a:r>
              <a:rPr lang="en-US" sz="2499" dirty="0" err="1">
                <a:solidFill>
                  <a:srgbClr val="000000"/>
                </a:solidFill>
                <a:latin typeface="Open Sans"/>
                <a:ea typeface="Open Sans"/>
                <a:cs typeface="Open Sans"/>
                <a:sym typeface="Open Sans"/>
              </a:rPr>
              <a:t>Có</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thể</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triển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khai</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vòng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lặp</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chính</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để</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đọc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dữ</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liệu</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cảm</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biến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định</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kỳ</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và</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điều</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khiển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thiết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bị</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theo</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điều</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kiện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môi</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trường</a:t>
            </a:r>
            <a:r>
              <a:rPr lang="en-US" sz="2499" dirty="0">
                <a:solidFill>
                  <a:srgbClr val="000000"/>
                </a:solidFill>
                <a:latin typeface="Open Sans"/>
                <a:ea typeface="Open Sans"/>
                <a:cs typeface="Open Sans"/>
                <a:sym typeface="Open Sans"/>
              </a:rPr>
              <a:t>.</a:t>
            </a:r>
          </a:p>
          <a:p>
            <a:pPr algn="l">
              <a:lnSpc>
                <a:spcPts val="3499"/>
              </a:lnSpc>
            </a:pPr>
            <a:endParaRPr lang="en-US" sz="2499" dirty="0">
              <a:solidFill>
                <a:srgbClr val="000000"/>
              </a:solidFill>
              <a:latin typeface="Open Sans"/>
              <a:ea typeface="Open Sans"/>
              <a:cs typeface="Open Sans"/>
              <a:sym typeface="Open Sans"/>
            </a:endParaRPr>
          </a:p>
          <a:p>
            <a:pPr algn="l">
              <a:lnSpc>
                <a:spcPts val="3499"/>
              </a:lnSpc>
              <a:spcBef>
                <a:spcPct val="0"/>
              </a:spcBef>
            </a:pPr>
            <a:r>
              <a:rPr lang="en-US" sz="2499" dirty="0" err="1">
                <a:solidFill>
                  <a:srgbClr val="000000"/>
                </a:solidFill>
                <a:latin typeface="Open Sans"/>
                <a:ea typeface="Open Sans"/>
                <a:cs typeface="Open Sans"/>
                <a:sym typeface="Open Sans"/>
              </a:rPr>
              <a:t>Ứng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dụng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được</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viết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bằng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ngôn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ngữ</a:t>
            </a:r>
            <a:r>
              <a:rPr lang="en-US" sz="2499" dirty="0">
                <a:solidFill>
                  <a:srgbClr val="000000"/>
                </a:solidFill>
                <a:latin typeface="Open Sans"/>
                <a:ea typeface="Open Sans"/>
                <a:cs typeface="Open Sans"/>
                <a:sym typeface="Open Sans"/>
              </a:rPr>
              <a:t> C </a:t>
            </a:r>
            <a:r>
              <a:rPr lang="en-US" sz="2499" dirty="0" err="1">
                <a:solidFill>
                  <a:srgbClr val="000000"/>
                </a:solidFill>
                <a:latin typeface="Open Sans"/>
                <a:ea typeface="Open Sans"/>
                <a:cs typeface="Open Sans"/>
                <a:sym typeface="Open Sans"/>
              </a:rPr>
              <a:t>thuần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sử</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dụng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thư</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viện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chuẩn</a:t>
            </a:r>
            <a:r>
              <a:rPr lang="en-US" sz="2499" dirty="0">
                <a:solidFill>
                  <a:srgbClr val="000000"/>
                </a:solidFill>
                <a:latin typeface="Open Sans"/>
                <a:ea typeface="Open Sans"/>
                <a:cs typeface="Open Sans"/>
                <a:sym typeface="Open Sans"/>
              </a:rPr>
              <a:t> POSIX, </a:t>
            </a:r>
            <a:r>
              <a:rPr lang="en-US" sz="2499" dirty="0" err="1">
                <a:solidFill>
                  <a:srgbClr val="000000"/>
                </a:solidFill>
                <a:latin typeface="Open Sans"/>
                <a:ea typeface="Open Sans"/>
                <a:cs typeface="Open Sans"/>
                <a:sym typeface="Open Sans"/>
              </a:rPr>
              <a:t>tương</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thích</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tốt</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với</a:t>
            </a:r>
            <a:r>
              <a:rPr lang="en-US" sz="2499" dirty="0">
                <a:solidFill>
                  <a:srgbClr val="000000"/>
                </a:solidFill>
                <a:latin typeface="Open Sans"/>
                <a:ea typeface="Open Sans"/>
                <a:cs typeface="Open Sans"/>
                <a:sym typeface="Open Sans"/>
              </a:rPr>
              <a:t> Linux Embedded (</a:t>
            </a:r>
            <a:r>
              <a:rPr lang="en-US" sz="2499" dirty="0" err="1">
                <a:solidFill>
                  <a:srgbClr val="000000"/>
                </a:solidFill>
                <a:latin typeface="Open Sans"/>
                <a:ea typeface="Open Sans"/>
                <a:cs typeface="Open Sans"/>
                <a:sym typeface="Open Sans"/>
              </a:rPr>
              <a:t>như</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trên</a:t>
            </a:r>
            <a:r>
              <a:rPr lang="en-US" sz="2499" dirty="0">
                <a:solidFill>
                  <a:srgbClr val="000000"/>
                </a:solidFill>
                <a:latin typeface="Open Sans"/>
                <a:ea typeface="Open Sans"/>
                <a:cs typeface="Open Sans"/>
                <a:sym typeface="Open Sans"/>
              </a:rPr>
              <a:t> </a:t>
            </a:r>
            <a:r>
              <a:rPr lang="en-US" sz="2499" dirty="0" err="1">
                <a:solidFill>
                  <a:srgbClr val="000000"/>
                </a:solidFill>
                <a:latin typeface="Open Sans"/>
                <a:ea typeface="Open Sans"/>
                <a:cs typeface="Open Sans"/>
                <a:sym typeface="Open Sans"/>
              </a:rPr>
              <a:t>BeagleBone</a:t>
            </a:r>
            <a:r>
              <a:rPr lang="en-US" sz="2499" dirty="0">
                <a:solidFill>
                  <a:srgbClr val="000000"/>
                </a:solidFill>
                <a:latin typeface="Open Sans"/>
                <a:ea typeface="Open Sans"/>
                <a:cs typeface="Open Sans"/>
                <a:sym typeface="Open Sans"/>
              </a:rPr>
              <a:t> Black).</a:t>
            </a:r>
          </a:p>
        </p:txBody>
      </p:sp>
      <p:sp>
        <p:nvSpPr>
          <p:cNvPr id="3" name="TextBox 3"/>
          <p:cNvSpPr txBox="1"/>
          <p:nvPr/>
        </p:nvSpPr>
        <p:spPr>
          <a:xfrm>
            <a:off x="4191882" y="485827"/>
            <a:ext cx="11124317" cy="762000"/>
          </a:xfrm>
          <a:prstGeom prst="rect">
            <a:avLst/>
          </a:prstGeom>
        </p:spPr>
        <p:txBody>
          <a:bodyPr wrap="square" lIns="0" tIns="0" rIns="0" bIns="0" rtlCol="0" anchor="t">
            <a:spAutoFit/>
          </a:bodyPr>
          <a:lstStyle/>
          <a:p>
            <a:pPr algn="ctr">
              <a:lnSpc>
                <a:spcPts val="6299"/>
              </a:lnSpc>
              <a:spcBef>
                <a:spcPct val="0"/>
              </a:spcBef>
            </a:pPr>
            <a:r>
              <a:rPr lang="en-US" sz="4500" b="1" dirty="0" err="1">
                <a:solidFill>
                  <a:srgbClr val="000000"/>
                </a:solidFill>
                <a:latin typeface="Open Sans Bold"/>
                <a:ea typeface="Open Sans Bold"/>
                <a:cs typeface="Open Sans Bold"/>
                <a:sym typeface="Open Sans Bold"/>
              </a:rPr>
              <a:t>Phát</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triển</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ứng</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dụng</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cho</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hệ</a:t>
            </a:r>
            <a:r>
              <a:rPr lang="en-US" sz="4500" b="1" dirty="0">
                <a:solidFill>
                  <a:srgbClr val="000000"/>
                </a:solidFill>
                <a:latin typeface="Open Sans Bold"/>
                <a:ea typeface="Open Sans Bold"/>
                <a:cs typeface="Open Sans Bold"/>
                <a:sym typeface="Open Sans Bold"/>
              </a:rPr>
              <a:t> </a:t>
            </a:r>
            <a:r>
              <a:rPr lang="en-US" sz="4500" b="1" dirty="0" err="1">
                <a:solidFill>
                  <a:srgbClr val="000000"/>
                </a:solidFill>
                <a:latin typeface="Open Sans Bold"/>
                <a:ea typeface="Open Sans Bold"/>
                <a:cs typeface="Open Sans Bold"/>
                <a:sym typeface="Open Sans Bold"/>
              </a:rPr>
              <a:t>thống</a:t>
            </a:r>
            <a:endParaRPr lang="en-US" sz="4500" b="1" dirty="0">
              <a:solidFill>
                <a:srgbClr val="000000"/>
              </a:solidFill>
              <a:latin typeface="Open Sans Bold"/>
              <a:ea typeface="Open Sans Bold"/>
              <a:cs typeface="Open Sans Bold"/>
              <a:sym typeface="Open Sans Bold"/>
            </a:endParaRPr>
          </a:p>
        </p:txBody>
      </p:sp>
      <p:sp>
        <p:nvSpPr>
          <p:cNvPr id="4" name="Freeform 4"/>
          <p:cNvSpPr/>
          <p:nvPr/>
        </p:nvSpPr>
        <p:spPr>
          <a:xfrm flipV="1">
            <a:off x="-469834" y="904927"/>
            <a:ext cx="10287000" cy="10287000"/>
          </a:xfrm>
          <a:custGeom>
            <a:avLst/>
            <a:gdLst/>
            <a:ahLst/>
            <a:cxnLst/>
            <a:rect l="l" t="t" r="r" b="b"/>
            <a:pathLst>
              <a:path w="10287000" h="10287000">
                <a:moveTo>
                  <a:pt x="0" y="10287000"/>
                </a:moveTo>
                <a:lnTo>
                  <a:pt x="10287000" y="10287000"/>
                </a:lnTo>
                <a:lnTo>
                  <a:pt x="10287000" y="0"/>
                </a:lnTo>
                <a:lnTo>
                  <a:pt x="0" y="0"/>
                </a:lnTo>
                <a:lnTo>
                  <a:pt x="0" y="1028700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403234" y="1841500"/>
            <a:ext cx="12409687" cy="6994525"/>
          </a:xfrm>
          <a:prstGeom prst="rect">
            <a:avLst/>
          </a:prstGeom>
        </p:spPr>
        <p:txBody>
          <a:bodyPr lIns="0" tIns="0" rIns="0" bIns="0" rtlCol="0" anchor="t">
            <a:spAutoFit/>
          </a:bodyPr>
          <a:lstStyle/>
          <a:p>
            <a:pPr algn="l">
              <a:lnSpc>
                <a:spcPts val="3499"/>
              </a:lnSpc>
            </a:pPr>
            <a:r>
              <a:rPr lang="en-US" sz="2499">
                <a:solidFill>
                  <a:srgbClr val="000000"/>
                </a:solidFill>
                <a:latin typeface="Open Sans"/>
                <a:ea typeface="Open Sans"/>
                <a:cs typeface="Open Sans"/>
                <a:sym typeface="Open Sans"/>
              </a:rPr>
              <a:t>Để tự động nạp driver và chạy ứng dụng khi hệ thống khởi động, sử dụng BusyBox init:</a:t>
            </a:r>
          </a:p>
          <a:p>
            <a:pPr marL="539749" lvl="1" indent="-269875" algn="l">
              <a:lnSpc>
                <a:spcPts val="3499"/>
              </a:lnSpc>
              <a:buAutoNum type="arabicPeriod"/>
            </a:pPr>
            <a:r>
              <a:rPr lang="en-US" sz="2499">
                <a:solidFill>
                  <a:srgbClr val="000000"/>
                </a:solidFill>
                <a:latin typeface="Open Sans"/>
                <a:ea typeface="Open Sans"/>
                <a:cs typeface="Open Sans"/>
                <a:sym typeface="Open Sans"/>
              </a:rPr>
              <a:t>Tạo script khởi động:</a:t>
            </a:r>
          </a:p>
          <a:p>
            <a:pPr marL="1079499" lvl="2" indent="-359833" algn="l">
              <a:lnSpc>
                <a:spcPts val="3499"/>
              </a:lnSpc>
              <a:buFont typeface="Arial"/>
              <a:buChar char="⚬"/>
            </a:pPr>
            <a:r>
              <a:rPr lang="en-US" sz="2499">
                <a:solidFill>
                  <a:srgbClr val="000000"/>
                </a:solidFill>
                <a:latin typeface="Open Sans"/>
                <a:ea typeface="Open Sans"/>
                <a:cs typeface="Open Sans"/>
                <a:sym typeface="Open Sans"/>
              </a:rPr>
              <a:t>Đặt script tại /etc/init.d/S99sesor để cấu hình USB Ethernet, nạp driver kernel (BH1750, DHT11, LED) và khởi động các ứng dụng (MQTT, DHT11, điều khiển LED).</a:t>
            </a:r>
          </a:p>
          <a:p>
            <a:pPr marL="539749" lvl="1" indent="-269875" algn="l">
              <a:lnSpc>
                <a:spcPts val="3499"/>
              </a:lnSpc>
              <a:buAutoNum type="arabicPeriod"/>
            </a:pPr>
            <a:r>
              <a:rPr lang="en-US" sz="2499">
                <a:solidFill>
                  <a:srgbClr val="000000"/>
                </a:solidFill>
                <a:latin typeface="Open Sans"/>
                <a:ea typeface="Open Sans"/>
                <a:cs typeface="Open Sans"/>
                <a:sym typeface="Open Sans"/>
              </a:rPr>
              <a:t>Kích hoạt tự động:</a:t>
            </a:r>
          </a:p>
          <a:p>
            <a:pPr marL="1079499" lvl="2" indent="-359833" algn="l">
              <a:lnSpc>
                <a:spcPts val="3499"/>
              </a:lnSpc>
              <a:buFont typeface="Arial"/>
              <a:buChar char="⚬"/>
            </a:pPr>
            <a:r>
              <a:rPr lang="en-US" sz="2499">
                <a:solidFill>
                  <a:srgbClr val="000000"/>
                </a:solidFill>
                <a:latin typeface="Open Sans"/>
                <a:ea typeface="Open Sans"/>
                <a:cs typeface="Open Sans"/>
                <a:sym typeface="Open Sans"/>
              </a:rPr>
              <a:t>Đảm bảo script khởi động tự động khi boot bằng cách cấp quyền thực thi: chmod +x /etc/init.d/S99sensor.</a:t>
            </a:r>
          </a:p>
          <a:p>
            <a:pPr marL="539749" lvl="1" indent="-269875" algn="l">
              <a:lnSpc>
                <a:spcPts val="3499"/>
              </a:lnSpc>
              <a:buAutoNum type="arabicPeriod"/>
            </a:pPr>
            <a:r>
              <a:rPr lang="en-US" sz="2499">
                <a:solidFill>
                  <a:srgbClr val="000000"/>
                </a:solidFill>
                <a:latin typeface="Open Sans"/>
                <a:ea typeface="Open Sans"/>
                <a:cs typeface="Open Sans"/>
                <a:sym typeface="Open Sans"/>
              </a:rPr>
              <a:t>Quá trình khởi động:</a:t>
            </a:r>
          </a:p>
          <a:p>
            <a:pPr marL="1079499" lvl="2" indent="-359833" algn="l">
              <a:lnSpc>
                <a:spcPts val="3499"/>
              </a:lnSpc>
              <a:buFont typeface="Arial"/>
              <a:buChar char="⚬"/>
            </a:pPr>
            <a:r>
              <a:rPr lang="en-US" sz="2499">
                <a:solidFill>
                  <a:srgbClr val="000000"/>
                </a:solidFill>
                <a:latin typeface="Open Sans"/>
                <a:ea typeface="Open Sans"/>
                <a:cs typeface="Open Sans"/>
                <a:sym typeface="Open Sans"/>
              </a:rPr>
              <a:t>Script sẽ tự động chạy khi hệ thống khởi động, giúp nạp driver và khởi động các ứng dụng chạy nền.</a:t>
            </a:r>
          </a:p>
          <a:p>
            <a:pPr marL="539749" lvl="1" indent="-269875" algn="l">
              <a:lnSpc>
                <a:spcPts val="3499"/>
              </a:lnSpc>
              <a:buAutoNum type="arabicPeriod"/>
            </a:pPr>
            <a:r>
              <a:rPr lang="en-US" sz="2499">
                <a:solidFill>
                  <a:srgbClr val="000000"/>
                </a:solidFill>
                <a:latin typeface="Open Sans"/>
                <a:ea typeface="Open Sans"/>
                <a:cs typeface="Open Sans"/>
                <a:sym typeface="Open Sans"/>
              </a:rPr>
              <a:t>Quản lý ứng dụng:</a:t>
            </a:r>
          </a:p>
          <a:p>
            <a:pPr marL="1079499" lvl="2" indent="-359833" algn="l">
              <a:lnSpc>
                <a:spcPts val="3499"/>
              </a:lnSpc>
              <a:buFont typeface="Arial"/>
              <a:buChar char="⚬"/>
            </a:pPr>
            <a:r>
              <a:rPr lang="en-US" sz="2499">
                <a:solidFill>
                  <a:srgbClr val="000000"/>
                </a:solidFill>
                <a:latin typeface="Open Sans"/>
                <a:ea typeface="Open Sans"/>
                <a:cs typeface="Open Sans"/>
                <a:sym typeface="Open Sans"/>
              </a:rPr>
              <a:t>Các ứng dụng như app_bh1750, app_dht11 và app_led sẽ chạy liên tục trong vòng lặp.</a:t>
            </a:r>
          </a:p>
          <a:p>
            <a:pPr algn="l">
              <a:lnSpc>
                <a:spcPts val="3499"/>
              </a:lnSpc>
              <a:spcBef>
                <a:spcPct val="0"/>
              </a:spcBef>
            </a:pPr>
            <a:endParaRPr lang="en-US" sz="2499">
              <a:solidFill>
                <a:srgbClr val="000000"/>
              </a:solidFill>
              <a:latin typeface="Open Sans"/>
              <a:ea typeface="Open Sans"/>
              <a:cs typeface="Open Sans"/>
              <a:sym typeface="Open Sans"/>
            </a:endParaRPr>
          </a:p>
        </p:txBody>
      </p:sp>
      <p:sp>
        <p:nvSpPr>
          <p:cNvPr id="3" name="TextBox 3"/>
          <p:cNvSpPr txBox="1"/>
          <p:nvPr/>
        </p:nvSpPr>
        <p:spPr>
          <a:xfrm>
            <a:off x="1335218" y="142927"/>
            <a:ext cx="16545719"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Thiết lập auto service cho hệ thống (sử dụng BusyBox Init)</a:t>
            </a:r>
          </a:p>
        </p:txBody>
      </p:sp>
      <p:sp>
        <p:nvSpPr>
          <p:cNvPr id="4" name="Freeform 4"/>
          <p:cNvSpPr/>
          <p:nvPr/>
        </p:nvSpPr>
        <p:spPr>
          <a:xfrm flipV="1">
            <a:off x="-407957" y="1771204"/>
            <a:ext cx="10287000" cy="10287000"/>
          </a:xfrm>
          <a:custGeom>
            <a:avLst/>
            <a:gdLst/>
            <a:ahLst/>
            <a:cxnLst/>
            <a:rect l="l" t="t" r="r" b="b"/>
            <a:pathLst>
              <a:path w="10287000" h="10287000">
                <a:moveTo>
                  <a:pt x="0" y="10287000"/>
                </a:moveTo>
                <a:lnTo>
                  <a:pt x="10287000" y="10287000"/>
                </a:lnTo>
                <a:lnTo>
                  <a:pt x="10287000" y="0"/>
                </a:lnTo>
                <a:lnTo>
                  <a:pt x="0" y="0"/>
                </a:lnTo>
                <a:lnTo>
                  <a:pt x="0" y="1028700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0673125" y="-180975"/>
            <a:ext cx="10287000" cy="10287000"/>
          </a:xfrm>
          <a:custGeom>
            <a:avLst/>
            <a:gdLst/>
            <a:ahLst/>
            <a:cxnLst/>
            <a:rect l="l" t="t" r="r" b="b"/>
            <a:pathLst>
              <a:path w="10287000" h="10287000">
                <a:moveTo>
                  <a:pt x="10287000" y="0"/>
                </a:moveTo>
                <a:lnTo>
                  <a:pt x="0" y="0"/>
                </a:lnTo>
                <a:lnTo>
                  <a:pt x="0" y="10287000"/>
                </a:lnTo>
                <a:lnTo>
                  <a:pt x="10287000" y="10287000"/>
                </a:lnTo>
                <a:lnTo>
                  <a:pt x="1028700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flipV="1">
            <a:off x="-1738312" y="1809750"/>
            <a:ext cx="10287000" cy="10287000"/>
          </a:xfrm>
          <a:custGeom>
            <a:avLst/>
            <a:gdLst/>
            <a:ahLst/>
            <a:cxnLst/>
            <a:rect l="l" t="t" r="r" b="b"/>
            <a:pathLst>
              <a:path w="10287000" h="10287000">
                <a:moveTo>
                  <a:pt x="0" y="10287000"/>
                </a:moveTo>
                <a:lnTo>
                  <a:pt x="10287000" y="10287000"/>
                </a:lnTo>
                <a:lnTo>
                  <a:pt x="10287000" y="0"/>
                </a:lnTo>
                <a:lnTo>
                  <a:pt x="0" y="0"/>
                </a:lnTo>
                <a:lnTo>
                  <a:pt x="0" y="1028700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4" name="TextBox 4"/>
          <p:cNvSpPr txBox="1"/>
          <p:nvPr/>
        </p:nvSpPr>
        <p:spPr>
          <a:xfrm>
            <a:off x="289012" y="271462"/>
            <a:ext cx="11164800" cy="3162300"/>
          </a:xfrm>
          <a:prstGeom prst="rect">
            <a:avLst/>
          </a:prstGeom>
        </p:spPr>
        <p:txBody>
          <a:bodyPr lIns="0" tIns="0" rIns="0" bIns="0" rtlCol="0" anchor="t">
            <a:spAutoFit/>
          </a:bodyPr>
          <a:lstStyle/>
          <a:p>
            <a:pPr algn="just">
              <a:lnSpc>
                <a:spcPts val="6299"/>
              </a:lnSpc>
              <a:spcBef>
                <a:spcPct val="0"/>
              </a:spcBef>
            </a:pPr>
            <a:r>
              <a:rPr lang="en-US" sz="4500" b="1" spc="18">
                <a:solidFill>
                  <a:srgbClr val="000000"/>
                </a:solidFill>
                <a:latin typeface="Open Sans Bold"/>
                <a:ea typeface="Open Sans Bold"/>
                <a:cs typeface="Open Sans Bold"/>
                <a:sym typeface="Open Sans Bold"/>
              </a:rPr>
              <a:t>⚙️ Kết nối phần cứng</a:t>
            </a: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p:txBody>
      </p:sp>
      <p:sp>
        <p:nvSpPr>
          <p:cNvPr id="5" name="TextBox 5"/>
          <p:cNvSpPr txBox="1"/>
          <p:nvPr/>
        </p:nvSpPr>
        <p:spPr>
          <a:xfrm>
            <a:off x="1514652" y="1128712"/>
            <a:ext cx="2126139"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BH1750</a:t>
            </a:r>
          </a:p>
        </p:txBody>
      </p:sp>
      <p:sp>
        <p:nvSpPr>
          <p:cNvPr id="6" name="Freeform 6"/>
          <p:cNvSpPr/>
          <p:nvPr/>
        </p:nvSpPr>
        <p:spPr>
          <a:xfrm>
            <a:off x="12505128" y="2324100"/>
            <a:ext cx="4403295" cy="4403295"/>
          </a:xfrm>
          <a:custGeom>
            <a:avLst/>
            <a:gdLst/>
            <a:ahLst/>
            <a:cxnLst/>
            <a:rect l="l" t="t" r="r" b="b"/>
            <a:pathLst>
              <a:path w="4403295" h="4403295">
                <a:moveTo>
                  <a:pt x="0" y="0"/>
                </a:moveTo>
                <a:lnTo>
                  <a:pt x="4403295" y="0"/>
                </a:lnTo>
                <a:lnTo>
                  <a:pt x="4403295" y="4403294"/>
                </a:lnTo>
                <a:lnTo>
                  <a:pt x="0" y="4403294"/>
                </a:lnTo>
                <a:lnTo>
                  <a:pt x="0" y="0"/>
                </a:lnTo>
                <a:close/>
              </a:path>
            </a:pathLst>
          </a:custGeom>
          <a:blipFill>
            <a:blip r:embed="rId6"/>
            <a:stretch>
              <a:fillRect/>
            </a:stretch>
          </a:blipFill>
        </p:spPr>
      </p:sp>
      <p:sp>
        <p:nvSpPr>
          <p:cNvPr id="7" name="TextBox 7"/>
          <p:cNvSpPr txBox="1"/>
          <p:nvPr/>
        </p:nvSpPr>
        <p:spPr>
          <a:xfrm>
            <a:off x="1514652" y="2724150"/>
            <a:ext cx="9939160" cy="5350760"/>
          </a:xfrm>
          <a:prstGeom prst="rect">
            <a:avLst/>
          </a:prstGeom>
        </p:spPr>
        <p:txBody>
          <a:bodyPr wrap="square" lIns="0" tIns="0" rIns="0" bIns="0" rtlCol="0" anchor="t">
            <a:spAutoFit/>
          </a:bodyPr>
          <a:lstStyle/>
          <a:p>
            <a:pPr marL="647700" lvl="1" indent="-323850" algn="just">
              <a:lnSpc>
                <a:spcPts val="4200"/>
              </a:lnSpc>
              <a:buFont typeface="Arial"/>
              <a:buChar char="•"/>
            </a:pPr>
            <a:r>
              <a:rPr lang="en-US" sz="3000" spc="12" dirty="0">
                <a:solidFill>
                  <a:srgbClr val="000000"/>
                </a:solidFill>
                <a:latin typeface="Open Sans"/>
                <a:ea typeface="Open Sans"/>
                <a:cs typeface="Open Sans"/>
                <a:sym typeface="Open Sans"/>
              </a:rPr>
              <a:t>VCC: </a:t>
            </a:r>
            <a:r>
              <a:rPr lang="en-US" sz="3000" spc="12" dirty="0" err="1">
                <a:solidFill>
                  <a:srgbClr val="000000"/>
                </a:solidFill>
                <a:latin typeface="Open Sans"/>
                <a:ea typeface="Open Sans"/>
                <a:cs typeface="Open Sans"/>
                <a:sym typeface="Open Sans"/>
              </a:rPr>
              <a:t>Kết</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nối</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với</a:t>
            </a:r>
            <a:r>
              <a:rPr lang="en-US" sz="3000" spc="12" dirty="0">
                <a:solidFill>
                  <a:srgbClr val="000000"/>
                </a:solidFill>
                <a:latin typeface="Open Sans"/>
                <a:ea typeface="Open Sans"/>
                <a:cs typeface="Open Sans"/>
                <a:sym typeface="Open Sans"/>
              </a:rPr>
              <a:t> 3.3V (P9_3 </a:t>
            </a:r>
            <a:r>
              <a:rPr lang="en-US" sz="3000" spc="12" dirty="0" err="1">
                <a:solidFill>
                  <a:srgbClr val="000000"/>
                </a:solidFill>
                <a:latin typeface="Open Sans"/>
                <a:ea typeface="Open Sans"/>
                <a:cs typeface="Open Sans"/>
                <a:sym typeface="Open Sans"/>
              </a:rPr>
              <a:t>hoặc</a:t>
            </a:r>
            <a:r>
              <a:rPr lang="en-US" sz="3000" spc="12" dirty="0">
                <a:solidFill>
                  <a:srgbClr val="000000"/>
                </a:solidFill>
                <a:latin typeface="Open Sans"/>
                <a:ea typeface="Open Sans"/>
                <a:cs typeface="Open Sans"/>
                <a:sym typeface="Open Sans"/>
              </a:rPr>
              <a:t> P9_4 </a:t>
            </a:r>
            <a:r>
              <a:rPr lang="en-US" sz="3000" spc="12" dirty="0" err="1">
                <a:solidFill>
                  <a:srgbClr val="000000"/>
                </a:solidFill>
                <a:latin typeface="Open Sans"/>
                <a:ea typeface="Open Sans"/>
                <a:cs typeface="Open Sans"/>
                <a:sym typeface="Open Sans"/>
              </a:rPr>
              <a:t>trên</a:t>
            </a:r>
            <a:r>
              <a:rPr lang="en-US" sz="3000" spc="12" dirty="0">
                <a:solidFill>
                  <a:srgbClr val="000000"/>
                </a:solidFill>
                <a:latin typeface="Open Sans"/>
                <a:ea typeface="Open Sans"/>
                <a:cs typeface="Open Sans"/>
                <a:sym typeface="Open Sans"/>
              </a:rPr>
              <a:t> BBB).</a:t>
            </a:r>
          </a:p>
          <a:p>
            <a:pPr marL="647700" lvl="1" indent="-323850" algn="just">
              <a:lnSpc>
                <a:spcPts val="4200"/>
              </a:lnSpc>
              <a:spcBef>
                <a:spcPct val="0"/>
              </a:spcBef>
              <a:buFont typeface="Arial"/>
              <a:buChar char="•"/>
            </a:pPr>
            <a:r>
              <a:rPr lang="en-US" sz="3000" spc="12" dirty="0">
                <a:solidFill>
                  <a:srgbClr val="000000"/>
                </a:solidFill>
                <a:latin typeface="Open Sans"/>
                <a:ea typeface="Open Sans"/>
                <a:cs typeface="Open Sans"/>
                <a:sym typeface="Open Sans"/>
              </a:rPr>
              <a:t>GND: </a:t>
            </a:r>
            <a:r>
              <a:rPr lang="en-US" sz="3000" spc="12" dirty="0" err="1">
                <a:solidFill>
                  <a:srgbClr val="000000"/>
                </a:solidFill>
                <a:latin typeface="Open Sans"/>
                <a:ea typeface="Open Sans"/>
                <a:cs typeface="Open Sans"/>
                <a:sym typeface="Open Sans"/>
              </a:rPr>
              <a:t>Kết</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nối</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với</a:t>
            </a:r>
            <a:r>
              <a:rPr lang="en-US" sz="3000" spc="12" dirty="0">
                <a:solidFill>
                  <a:srgbClr val="000000"/>
                </a:solidFill>
                <a:latin typeface="Open Sans"/>
                <a:ea typeface="Open Sans"/>
                <a:cs typeface="Open Sans"/>
                <a:sym typeface="Open Sans"/>
              </a:rPr>
              <a:t> GND (P9_1 </a:t>
            </a:r>
            <a:r>
              <a:rPr lang="en-US" sz="3000" spc="12" dirty="0" err="1">
                <a:solidFill>
                  <a:srgbClr val="000000"/>
                </a:solidFill>
                <a:latin typeface="Open Sans"/>
                <a:ea typeface="Open Sans"/>
                <a:cs typeface="Open Sans"/>
                <a:sym typeface="Open Sans"/>
              </a:rPr>
              <a:t>hoặc</a:t>
            </a:r>
            <a:r>
              <a:rPr lang="en-US" sz="3000" spc="12" dirty="0">
                <a:solidFill>
                  <a:srgbClr val="000000"/>
                </a:solidFill>
                <a:latin typeface="Open Sans"/>
                <a:ea typeface="Open Sans"/>
                <a:cs typeface="Open Sans"/>
                <a:sym typeface="Open Sans"/>
              </a:rPr>
              <a:t> P9_2).</a:t>
            </a:r>
          </a:p>
          <a:p>
            <a:pPr marL="647700" lvl="1" indent="-323850" algn="just">
              <a:lnSpc>
                <a:spcPts val="4200"/>
              </a:lnSpc>
              <a:spcBef>
                <a:spcPct val="0"/>
              </a:spcBef>
              <a:buFont typeface="Arial"/>
              <a:buChar char="•"/>
            </a:pPr>
            <a:r>
              <a:rPr lang="en-US" sz="3000" spc="12" dirty="0">
                <a:solidFill>
                  <a:srgbClr val="000000"/>
                </a:solidFill>
                <a:latin typeface="Open Sans"/>
                <a:ea typeface="Open Sans"/>
                <a:cs typeface="Open Sans"/>
                <a:sym typeface="Open Sans"/>
              </a:rPr>
              <a:t>SDA: GPIO_60 // GPIO1_28 = P9.12</a:t>
            </a:r>
          </a:p>
          <a:p>
            <a:pPr marL="647700" lvl="1" indent="-323850" algn="just">
              <a:lnSpc>
                <a:spcPts val="4200"/>
              </a:lnSpc>
              <a:spcBef>
                <a:spcPct val="0"/>
              </a:spcBef>
              <a:buFont typeface="Arial"/>
              <a:buChar char="•"/>
            </a:pPr>
            <a:r>
              <a:rPr lang="en-US" sz="3000" spc="12" dirty="0">
                <a:solidFill>
                  <a:srgbClr val="000000"/>
                </a:solidFill>
                <a:latin typeface="Open Sans"/>
                <a:ea typeface="Open Sans"/>
                <a:cs typeface="Open Sans"/>
                <a:sym typeface="Open Sans"/>
              </a:rPr>
              <a:t>SCL: GPIO_49 // GPIO1_17 = P9.23</a:t>
            </a:r>
          </a:p>
          <a:p>
            <a:pPr marL="647700" lvl="1" indent="-323850" algn="just">
              <a:lnSpc>
                <a:spcPts val="4200"/>
              </a:lnSpc>
              <a:spcBef>
                <a:spcPct val="0"/>
              </a:spcBef>
              <a:buFont typeface="Arial"/>
              <a:buChar char="•"/>
            </a:pPr>
            <a:r>
              <a:rPr lang="en-US" sz="3000" spc="12" dirty="0">
                <a:solidFill>
                  <a:srgbClr val="000000"/>
                </a:solidFill>
                <a:latin typeface="Open Sans"/>
                <a:ea typeface="Open Sans"/>
                <a:cs typeface="Open Sans"/>
                <a:sym typeface="Open Sans"/>
              </a:rPr>
              <a:t>BH1750 </a:t>
            </a:r>
            <a:r>
              <a:rPr lang="en-US" sz="3000" spc="12" dirty="0" err="1">
                <a:solidFill>
                  <a:srgbClr val="000000"/>
                </a:solidFill>
                <a:latin typeface="Open Sans"/>
                <a:ea typeface="Open Sans"/>
                <a:cs typeface="Open Sans"/>
                <a:sym typeface="Open Sans"/>
              </a:rPr>
              <a:t>sử</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dụng</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địa</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chỉ</a:t>
            </a:r>
            <a:r>
              <a:rPr lang="en-US" sz="3000" spc="12" dirty="0">
                <a:solidFill>
                  <a:srgbClr val="000000"/>
                </a:solidFill>
                <a:latin typeface="Open Sans"/>
                <a:ea typeface="Open Sans"/>
                <a:cs typeface="Open Sans"/>
                <a:sym typeface="Open Sans"/>
              </a:rPr>
              <a:t> I2C </a:t>
            </a:r>
            <a:r>
              <a:rPr lang="en-US" sz="3000" spc="12" dirty="0" err="1">
                <a:solidFill>
                  <a:srgbClr val="000000"/>
                </a:solidFill>
                <a:latin typeface="Open Sans"/>
                <a:ea typeface="Open Sans"/>
                <a:cs typeface="Open Sans"/>
                <a:sym typeface="Open Sans"/>
              </a:rPr>
              <a:t>mặc</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định</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là</a:t>
            </a:r>
            <a:r>
              <a:rPr lang="en-US" sz="3000" spc="12" dirty="0">
                <a:solidFill>
                  <a:srgbClr val="000000"/>
                </a:solidFill>
                <a:latin typeface="Open Sans"/>
                <a:ea typeface="Open Sans"/>
                <a:cs typeface="Open Sans"/>
                <a:sym typeface="Open Sans"/>
              </a:rPr>
              <a:t> 0x23 </a:t>
            </a:r>
            <a:r>
              <a:rPr lang="en-US" sz="3000" spc="12" dirty="0" err="1">
                <a:solidFill>
                  <a:srgbClr val="000000"/>
                </a:solidFill>
                <a:latin typeface="Open Sans"/>
                <a:ea typeface="Open Sans"/>
                <a:cs typeface="Open Sans"/>
                <a:sym typeface="Open Sans"/>
              </a:rPr>
              <a:t>khi</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chân</a:t>
            </a:r>
            <a:r>
              <a:rPr lang="en-US" sz="3000" spc="12" dirty="0">
                <a:solidFill>
                  <a:srgbClr val="000000"/>
                </a:solidFill>
                <a:latin typeface="Open Sans"/>
                <a:ea typeface="Open Sans"/>
                <a:cs typeface="Open Sans"/>
                <a:sym typeface="Open Sans"/>
              </a:rPr>
              <a:t> ADDR </a:t>
            </a:r>
            <a:r>
              <a:rPr lang="en-US" sz="3000" spc="12" dirty="0" err="1">
                <a:solidFill>
                  <a:srgbClr val="000000"/>
                </a:solidFill>
                <a:latin typeface="Open Sans"/>
                <a:ea typeface="Open Sans"/>
                <a:cs typeface="Open Sans"/>
                <a:sym typeface="Open Sans"/>
              </a:rPr>
              <a:t>được</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nối</a:t>
            </a:r>
            <a:r>
              <a:rPr lang="en-US" sz="3000" spc="12" dirty="0">
                <a:solidFill>
                  <a:srgbClr val="000000"/>
                </a:solidFill>
                <a:latin typeface="Open Sans"/>
                <a:ea typeface="Open Sans"/>
                <a:cs typeface="Open Sans"/>
                <a:sym typeface="Open Sans"/>
              </a:rPr>
              <a:t> GND </a:t>
            </a:r>
            <a:r>
              <a:rPr lang="en-US" sz="3000" spc="12" dirty="0" err="1">
                <a:solidFill>
                  <a:srgbClr val="000000"/>
                </a:solidFill>
                <a:latin typeface="Open Sans"/>
                <a:ea typeface="Open Sans"/>
                <a:cs typeface="Open Sans"/>
                <a:sym typeface="Open Sans"/>
              </a:rPr>
              <a:t>hoặc</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để</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hở</a:t>
            </a:r>
            <a:r>
              <a:rPr lang="en-US" sz="3000" spc="12" dirty="0">
                <a:solidFill>
                  <a:srgbClr val="000000"/>
                </a:solidFill>
                <a:latin typeface="Open Sans"/>
                <a:ea typeface="Open Sans"/>
                <a:cs typeface="Open Sans"/>
                <a:sym typeface="Open Sans"/>
              </a:rPr>
              <a:t> (not connected). </a:t>
            </a:r>
            <a:r>
              <a:rPr lang="en-US" sz="3000" spc="12" dirty="0" err="1">
                <a:solidFill>
                  <a:srgbClr val="000000"/>
                </a:solidFill>
                <a:latin typeface="Open Sans"/>
                <a:ea typeface="Open Sans"/>
                <a:cs typeface="Open Sans"/>
                <a:sym typeface="Open Sans"/>
              </a:rPr>
              <a:t>Nếu</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chân</a:t>
            </a:r>
            <a:r>
              <a:rPr lang="en-US" sz="3000" spc="12" dirty="0">
                <a:solidFill>
                  <a:srgbClr val="000000"/>
                </a:solidFill>
                <a:latin typeface="Open Sans"/>
                <a:ea typeface="Open Sans"/>
                <a:cs typeface="Open Sans"/>
                <a:sym typeface="Open Sans"/>
              </a:rPr>
              <a:t> ADDR </a:t>
            </a:r>
            <a:r>
              <a:rPr lang="en-US" sz="3000" spc="12" dirty="0" err="1">
                <a:solidFill>
                  <a:srgbClr val="000000"/>
                </a:solidFill>
                <a:latin typeface="Open Sans"/>
                <a:ea typeface="Open Sans"/>
                <a:cs typeface="Open Sans"/>
                <a:sym typeface="Open Sans"/>
              </a:rPr>
              <a:t>được</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nối</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lên</a:t>
            </a:r>
            <a:r>
              <a:rPr lang="en-US" sz="3000" spc="12" dirty="0">
                <a:solidFill>
                  <a:srgbClr val="000000"/>
                </a:solidFill>
                <a:latin typeface="Open Sans"/>
                <a:ea typeface="Open Sans"/>
                <a:cs typeface="Open Sans"/>
                <a:sym typeface="Open Sans"/>
              </a:rPr>
              <a:t> VCC, </a:t>
            </a:r>
            <a:r>
              <a:rPr lang="en-US" sz="3000" spc="12" dirty="0" err="1">
                <a:solidFill>
                  <a:srgbClr val="000000"/>
                </a:solidFill>
                <a:latin typeface="Open Sans"/>
                <a:ea typeface="Open Sans"/>
                <a:cs typeface="Open Sans"/>
                <a:sym typeface="Open Sans"/>
              </a:rPr>
              <a:t>địa</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chỉ</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sẽ</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đổi</a:t>
            </a:r>
            <a:r>
              <a:rPr lang="en-US" sz="3000" spc="12" dirty="0">
                <a:solidFill>
                  <a:srgbClr val="000000"/>
                </a:solidFill>
                <a:latin typeface="Open Sans"/>
                <a:ea typeface="Open Sans"/>
                <a:cs typeface="Open Sans"/>
                <a:sym typeface="Open Sans"/>
              </a:rPr>
              <a:t> </a:t>
            </a:r>
            <a:r>
              <a:rPr lang="en-US" sz="3000" spc="12" dirty="0" err="1">
                <a:solidFill>
                  <a:srgbClr val="000000"/>
                </a:solidFill>
                <a:latin typeface="Open Sans"/>
                <a:ea typeface="Open Sans"/>
                <a:cs typeface="Open Sans"/>
                <a:sym typeface="Open Sans"/>
              </a:rPr>
              <a:t>thành</a:t>
            </a:r>
            <a:r>
              <a:rPr lang="en-US" sz="3000" spc="12" dirty="0">
                <a:solidFill>
                  <a:srgbClr val="000000"/>
                </a:solidFill>
                <a:latin typeface="Open Sans"/>
                <a:ea typeface="Open Sans"/>
                <a:cs typeface="Open Sans"/>
                <a:sym typeface="Open Sans"/>
              </a:rPr>
              <a:t> 0x5C.</a:t>
            </a:r>
          </a:p>
          <a:p>
            <a:pPr algn="just">
              <a:lnSpc>
                <a:spcPts val="4200"/>
              </a:lnSpc>
              <a:spcBef>
                <a:spcPct val="0"/>
              </a:spcBef>
            </a:pPr>
            <a:endParaRPr lang="en-US" sz="3000" spc="12" dirty="0">
              <a:solidFill>
                <a:srgbClr val="000000"/>
              </a:solidFill>
              <a:latin typeface="Open Sans"/>
              <a:ea typeface="Open Sans"/>
              <a:cs typeface="Open Sans"/>
              <a:sym typeface="Open Sans"/>
            </a:endParaRPr>
          </a:p>
          <a:p>
            <a:pPr algn="just">
              <a:lnSpc>
                <a:spcPts val="4200"/>
              </a:lnSpc>
              <a:spcBef>
                <a:spcPct val="0"/>
              </a:spcBef>
            </a:pPr>
            <a:endParaRPr lang="en-US" sz="3000" spc="12" dirty="0">
              <a:solidFill>
                <a:srgbClr val="000000"/>
              </a:solidFill>
              <a:latin typeface="Open Sans"/>
              <a:ea typeface="Open Sans"/>
              <a:cs typeface="Open Sans"/>
              <a:sym typeface="Ope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0673125" y="-180975"/>
            <a:ext cx="10287000" cy="10287000"/>
          </a:xfrm>
          <a:custGeom>
            <a:avLst/>
            <a:gdLst/>
            <a:ahLst/>
            <a:cxnLst/>
            <a:rect l="l" t="t" r="r" b="b"/>
            <a:pathLst>
              <a:path w="10287000" h="10287000">
                <a:moveTo>
                  <a:pt x="10287000" y="0"/>
                </a:moveTo>
                <a:lnTo>
                  <a:pt x="0" y="0"/>
                </a:lnTo>
                <a:lnTo>
                  <a:pt x="0" y="10287000"/>
                </a:lnTo>
                <a:lnTo>
                  <a:pt x="10287000" y="10287000"/>
                </a:lnTo>
                <a:lnTo>
                  <a:pt x="1028700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flipV="1">
            <a:off x="-1738312" y="1809750"/>
            <a:ext cx="10287000" cy="10287000"/>
          </a:xfrm>
          <a:custGeom>
            <a:avLst/>
            <a:gdLst/>
            <a:ahLst/>
            <a:cxnLst/>
            <a:rect l="l" t="t" r="r" b="b"/>
            <a:pathLst>
              <a:path w="10287000" h="10287000">
                <a:moveTo>
                  <a:pt x="0" y="10287000"/>
                </a:moveTo>
                <a:lnTo>
                  <a:pt x="10287000" y="10287000"/>
                </a:lnTo>
                <a:lnTo>
                  <a:pt x="10287000" y="0"/>
                </a:lnTo>
                <a:lnTo>
                  <a:pt x="0" y="0"/>
                </a:lnTo>
                <a:lnTo>
                  <a:pt x="0" y="1028700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4" name="TextBox 4"/>
          <p:cNvSpPr txBox="1"/>
          <p:nvPr/>
        </p:nvSpPr>
        <p:spPr>
          <a:xfrm>
            <a:off x="289012" y="271462"/>
            <a:ext cx="11164800" cy="3162300"/>
          </a:xfrm>
          <a:prstGeom prst="rect">
            <a:avLst/>
          </a:prstGeom>
        </p:spPr>
        <p:txBody>
          <a:bodyPr lIns="0" tIns="0" rIns="0" bIns="0" rtlCol="0" anchor="t">
            <a:spAutoFit/>
          </a:bodyPr>
          <a:lstStyle/>
          <a:p>
            <a:pPr algn="just">
              <a:lnSpc>
                <a:spcPts val="6299"/>
              </a:lnSpc>
              <a:spcBef>
                <a:spcPct val="0"/>
              </a:spcBef>
            </a:pPr>
            <a:r>
              <a:rPr lang="en-US" sz="4500" b="1" spc="18">
                <a:solidFill>
                  <a:srgbClr val="000000"/>
                </a:solidFill>
                <a:latin typeface="Open Sans Bold"/>
                <a:ea typeface="Open Sans Bold"/>
                <a:cs typeface="Open Sans Bold"/>
                <a:sym typeface="Open Sans Bold"/>
              </a:rPr>
              <a:t>⚙️ Kết nối phần cứng</a:t>
            </a: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p:txBody>
      </p:sp>
      <p:sp>
        <p:nvSpPr>
          <p:cNvPr id="5" name="TextBox 5"/>
          <p:cNvSpPr txBox="1"/>
          <p:nvPr/>
        </p:nvSpPr>
        <p:spPr>
          <a:xfrm>
            <a:off x="1380544" y="2625683"/>
            <a:ext cx="12220446" cy="6381750"/>
          </a:xfrm>
          <a:prstGeom prst="rect">
            <a:avLst/>
          </a:prstGeom>
        </p:spPr>
        <p:txBody>
          <a:bodyPr lIns="0" tIns="0" rIns="0" bIns="0" rtlCol="0" anchor="t">
            <a:spAutoFit/>
          </a:bodyPr>
          <a:lstStyle/>
          <a:p>
            <a:pPr marL="647700" lvl="1" indent="-323850" algn="just">
              <a:lnSpc>
                <a:spcPts val="4200"/>
              </a:lnSpc>
              <a:buFont typeface="Arial"/>
              <a:buChar char="•"/>
            </a:pPr>
            <a:r>
              <a:rPr lang="en-US" sz="3000" spc="12">
                <a:solidFill>
                  <a:srgbClr val="000000"/>
                </a:solidFill>
                <a:latin typeface="Open Sans"/>
                <a:ea typeface="Open Sans"/>
                <a:cs typeface="Open Sans"/>
                <a:sym typeface="Open Sans"/>
              </a:rPr>
              <a:t>VCC: Kết nối với 3.3V (P9_3 hoặc P9_4 trên BBB).</a:t>
            </a:r>
          </a:p>
          <a:p>
            <a:pPr marL="647700" lvl="1" indent="-323850" algn="just">
              <a:lnSpc>
                <a:spcPts val="4200"/>
              </a:lnSpc>
              <a:buFont typeface="Arial"/>
              <a:buChar char="•"/>
            </a:pPr>
            <a:r>
              <a:rPr lang="en-US" sz="3000" spc="12">
                <a:solidFill>
                  <a:srgbClr val="000000"/>
                </a:solidFill>
                <a:latin typeface="Open Sans"/>
                <a:ea typeface="Open Sans"/>
                <a:cs typeface="Open Sans"/>
                <a:sym typeface="Open Sans"/>
              </a:rPr>
              <a:t>GND: Kết nối với GND (P9_1 hoặc P9_2).</a:t>
            </a:r>
          </a:p>
          <a:p>
            <a:pPr marL="647700" lvl="1" indent="-323850" algn="just">
              <a:lnSpc>
                <a:spcPts val="4200"/>
              </a:lnSpc>
              <a:buFont typeface="Arial"/>
              <a:buChar char="•"/>
            </a:pPr>
            <a:r>
              <a:rPr lang="en-US" sz="3000" spc="12">
                <a:solidFill>
                  <a:srgbClr val="000000"/>
                </a:solidFill>
                <a:latin typeface="Open Sans"/>
                <a:ea typeface="Open Sans"/>
                <a:cs typeface="Open Sans"/>
                <a:sym typeface="Open Sans"/>
              </a:rPr>
              <a:t>DATA: Kết nối với GPIO_48// GPIO1_28 = P9.15</a:t>
            </a:r>
          </a:p>
          <a:p>
            <a:pPr marL="647700" lvl="1" indent="-323850" algn="just">
              <a:lnSpc>
                <a:spcPts val="4200"/>
              </a:lnSpc>
              <a:buFont typeface="Arial"/>
              <a:buChar char="•"/>
            </a:pPr>
            <a:r>
              <a:rPr lang="en-US" sz="3000" spc="12">
                <a:solidFill>
                  <a:srgbClr val="000000"/>
                </a:solidFill>
                <a:latin typeface="Open Sans"/>
                <a:ea typeface="Open Sans"/>
                <a:cs typeface="Open Sans"/>
                <a:sym typeface="Open Sans"/>
              </a:rPr>
              <a:t>Thêm điện trở kéo lên 4.7kΩ hoặc 10kΩ giữa chân DATA và VCC để đảm bảo tín hiệu ổn định</a:t>
            </a:r>
          </a:p>
          <a:p>
            <a:pPr marL="647700" lvl="1" indent="-323850" algn="just">
              <a:lnSpc>
                <a:spcPts val="4200"/>
              </a:lnSpc>
              <a:buFont typeface="Arial"/>
              <a:buChar char="•"/>
            </a:pPr>
            <a:r>
              <a:rPr lang="en-US" sz="3000" spc="12">
                <a:solidFill>
                  <a:srgbClr val="000000"/>
                </a:solidFill>
                <a:latin typeface="Open Sans"/>
                <a:ea typeface="Open Sans"/>
                <a:cs typeface="Open Sans"/>
                <a:sym typeface="Open Sans"/>
              </a:rPr>
              <a:t>Cảm biến DHT11 sử dụng giao thức độc quyền, do đó bạn cần cấu hình chân GPIO1_28 (tương ứng GPIO số 60, chân P9_15) làm ngõ vào/ngõ ra kỹ thuật số trong mã nguồn. Việc này được thực hiện thủ công bằng thao tác đọc/ghi thanh ghi điều khiển GPIO, như trong hàm gpio_set_input(), gpio_set_output() và gpio_write() trong driver kernel.</a:t>
            </a:r>
          </a:p>
          <a:p>
            <a:pPr algn="just">
              <a:lnSpc>
                <a:spcPts val="4200"/>
              </a:lnSpc>
              <a:spcBef>
                <a:spcPct val="0"/>
              </a:spcBef>
            </a:pPr>
            <a:endParaRPr lang="en-US" sz="3000" spc="12">
              <a:solidFill>
                <a:srgbClr val="000000"/>
              </a:solidFill>
              <a:latin typeface="Open Sans"/>
              <a:ea typeface="Open Sans"/>
              <a:cs typeface="Open Sans"/>
              <a:sym typeface="Open Sans"/>
            </a:endParaRPr>
          </a:p>
        </p:txBody>
      </p:sp>
      <p:sp>
        <p:nvSpPr>
          <p:cNvPr id="6" name="Freeform 6"/>
          <p:cNvSpPr/>
          <p:nvPr/>
        </p:nvSpPr>
        <p:spPr>
          <a:xfrm>
            <a:off x="13802090" y="2806587"/>
            <a:ext cx="4029070" cy="4029070"/>
          </a:xfrm>
          <a:custGeom>
            <a:avLst/>
            <a:gdLst/>
            <a:ahLst/>
            <a:cxnLst/>
            <a:rect l="l" t="t" r="r" b="b"/>
            <a:pathLst>
              <a:path w="4029070" h="4029070">
                <a:moveTo>
                  <a:pt x="0" y="0"/>
                </a:moveTo>
                <a:lnTo>
                  <a:pt x="4029071" y="0"/>
                </a:lnTo>
                <a:lnTo>
                  <a:pt x="4029071" y="4029070"/>
                </a:lnTo>
                <a:lnTo>
                  <a:pt x="0" y="4029070"/>
                </a:lnTo>
                <a:lnTo>
                  <a:pt x="0" y="0"/>
                </a:lnTo>
                <a:close/>
              </a:path>
            </a:pathLst>
          </a:custGeom>
          <a:blipFill>
            <a:blip r:embed="rId6"/>
            <a:stretch>
              <a:fillRect/>
            </a:stretch>
          </a:blipFill>
        </p:spPr>
      </p:sp>
      <p:sp>
        <p:nvSpPr>
          <p:cNvPr id="7" name="TextBox 7"/>
          <p:cNvSpPr txBox="1"/>
          <p:nvPr/>
        </p:nvSpPr>
        <p:spPr>
          <a:xfrm>
            <a:off x="1581644" y="1128712"/>
            <a:ext cx="1992154"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DHT11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0673125" y="-180975"/>
            <a:ext cx="10287000" cy="10287000"/>
          </a:xfrm>
          <a:custGeom>
            <a:avLst/>
            <a:gdLst/>
            <a:ahLst/>
            <a:cxnLst/>
            <a:rect l="l" t="t" r="r" b="b"/>
            <a:pathLst>
              <a:path w="10287000" h="10287000">
                <a:moveTo>
                  <a:pt x="10287000" y="0"/>
                </a:moveTo>
                <a:lnTo>
                  <a:pt x="0" y="0"/>
                </a:lnTo>
                <a:lnTo>
                  <a:pt x="0" y="10287000"/>
                </a:lnTo>
                <a:lnTo>
                  <a:pt x="10287000" y="10287000"/>
                </a:lnTo>
                <a:lnTo>
                  <a:pt x="1028700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flipV="1">
            <a:off x="-1738312" y="1809750"/>
            <a:ext cx="10287000" cy="10287000"/>
          </a:xfrm>
          <a:custGeom>
            <a:avLst/>
            <a:gdLst/>
            <a:ahLst/>
            <a:cxnLst/>
            <a:rect l="l" t="t" r="r" b="b"/>
            <a:pathLst>
              <a:path w="10287000" h="10287000">
                <a:moveTo>
                  <a:pt x="0" y="10287000"/>
                </a:moveTo>
                <a:lnTo>
                  <a:pt x="10287000" y="10287000"/>
                </a:lnTo>
                <a:lnTo>
                  <a:pt x="10287000" y="0"/>
                </a:lnTo>
                <a:lnTo>
                  <a:pt x="0" y="0"/>
                </a:lnTo>
                <a:lnTo>
                  <a:pt x="0" y="1028700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4" name="TextBox 4"/>
          <p:cNvSpPr txBox="1"/>
          <p:nvPr/>
        </p:nvSpPr>
        <p:spPr>
          <a:xfrm>
            <a:off x="289012" y="271462"/>
            <a:ext cx="11164800" cy="3162300"/>
          </a:xfrm>
          <a:prstGeom prst="rect">
            <a:avLst/>
          </a:prstGeom>
        </p:spPr>
        <p:txBody>
          <a:bodyPr lIns="0" tIns="0" rIns="0" bIns="0" rtlCol="0" anchor="t">
            <a:spAutoFit/>
          </a:bodyPr>
          <a:lstStyle/>
          <a:p>
            <a:pPr algn="just">
              <a:lnSpc>
                <a:spcPts val="6299"/>
              </a:lnSpc>
              <a:spcBef>
                <a:spcPct val="0"/>
              </a:spcBef>
            </a:pPr>
            <a:r>
              <a:rPr lang="en-US" sz="4500" b="1" spc="18">
                <a:solidFill>
                  <a:srgbClr val="000000"/>
                </a:solidFill>
                <a:latin typeface="Open Sans Bold"/>
                <a:ea typeface="Open Sans Bold"/>
                <a:cs typeface="Open Sans Bold"/>
                <a:sym typeface="Open Sans Bold"/>
              </a:rPr>
              <a:t>⚙️ Kết nối phần cứng</a:t>
            </a: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a:p>
            <a:pPr algn="just">
              <a:lnSpc>
                <a:spcPts val="6299"/>
              </a:lnSpc>
              <a:spcBef>
                <a:spcPct val="0"/>
              </a:spcBef>
            </a:pPr>
            <a:endParaRPr lang="en-US" sz="4500" b="1" spc="18">
              <a:solidFill>
                <a:srgbClr val="000000"/>
              </a:solidFill>
              <a:latin typeface="Open Sans Bold"/>
              <a:ea typeface="Open Sans Bold"/>
              <a:cs typeface="Open Sans Bold"/>
              <a:sym typeface="Open Sans Bold"/>
            </a:endParaRPr>
          </a:p>
        </p:txBody>
      </p:sp>
      <p:sp>
        <p:nvSpPr>
          <p:cNvPr id="5" name="TextBox 5"/>
          <p:cNvSpPr txBox="1"/>
          <p:nvPr/>
        </p:nvSpPr>
        <p:spPr>
          <a:xfrm>
            <a:off x="1457890" y="2139544"/>
            <a:ext cx="12079376" cy="5889369"/>
          </a:xfrm>
          <a:prstGeom prst="rect">
            <a:avLst/>
          </a:prstGeom>
        </p:spPr>
        <p:txBody>
          <a:bodyPr lIns="0" tIns="0" rIns="0" bIns="0" rtlCol="0" anchor="t">
            <a:spAutoFit/>
          </a:bodyPr>
          <a:lstStyle/>
          <a:p>
            <a:pPr algn="just">
              <a:lnSpc>
                <a:spcPts val="4200"/>
              </a:lnSpc>
            </a:pP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Cấu</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hình</a:t>
            </a:r>
            <a:r>
              <a:rPr lang="en-US" sz="3000" dirty="0">
                <a:solidFill>
                  <a:srgbClr val="000000"/>
                </a:solidFill>
                <a:latin typeface="Open Sans"/>
                <a:ea typeface="Open Sans"/>
                <a:cs typeface="Open Sans"/>
                <a:sym typeface="Open Sans"/>
              </a:rPr>
              <a:t> &amp; </a:t>
            </a:r>
            <a:r>
              <a:rPr lang="en-US" sz="3000" dirty="0" err="1">
                <a:solidFill>
                  <a:srgbClr val="000000"/>
                </a:solidFill>
                <a:latin typeface="Open Sans"/>
                <a:ea typeface="Open Sans"/>
                <a:cs typeface="Open Sans"/>
                <a:sym typeface="Open Sans"/>
              </a:rPr>
              <a:t>Cách</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cắm</a:t>
            </a:r>
            <a:r>
              <a:rPr lang="en-US" sz="3000" dirty="0">
                <a:solidFill>
                  <a:srgbClr val="000000"/>
                </a:solidFill>
                <a:latin typeface="Open Sans"/>
                <a:ea typeface="Open Sans"/>
                <a:cs typeface="Open Sans"/>
                <a:sym typeface="Open Sans"/>
              </a:rPr>
              <a:t> LED </a:t>
            </a:r>
            <a:r>
              <a:rPr lang="en-US" sz="3000" dirty="0" err="1">
                <a:solidFill>
                  <a:srgbClr val="000000"/>
                </a:solidFill>
                <a:latin typeface="Open Sans"/>
                <a:ea typeface="Open Sans"/>
                <a:cs typeface="Open Sans"/>
                <a:sym typeface="Open Sans"/>
              </a:rPr>
              <a:t>trên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BeagleBone</a:t>
            </a:r>
            <a:r>
              <a:rPr lang="en-US" sz="3000" dirty="0">
                <a:solidFill>
                  <a:srgbClr val="000000"/>
                </a:solidFill>
                <a:latin typeface="Open Sans"/>
                <a:ea typeface="Open Sans"/>
                <a:cs typeface="Open Sans"/>
                <a:sym typeface="Open Sans"/>
              </a:rPr>
              <a:t> Black (BBB)</a:t>
            </a: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LED1: </a:t>
            </a:r>
            <a:r>
              <a:rPr lang="en-US" sz="3000" dirty="0" err="1">
                <a:solidFill>
                  <a:srgbClr val="000000"/>
                </a:solidFill>
                <a:latin typeface="Open Sans"/>
                <a:ea typeface="Open Sans"/>
                <a:cs typeface="Open Sans"/>
                <a:sym typeface="Open Sans"/>
              </a:rPr>
              <a:t>kết</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nối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vào</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chân</a:t>
            </a:r>
            <a:r>
              <a:rPr lang="en-US" sz="3000" dirty="0">
                <a:solidFill>
                  <a:srgbClr val="000000"/>
                </a:solidFill>
                <a:latin typeface="Open Sans"/>
                <a:ea typeface="Open Sans"/>
                <a:cs typeface="Open Sans"/>
                <a:sym typeface="Open Sans"/>
              </a:rPr>
              <a:t> P8_13 (GPIO1_15, </a:t>
            </a:r>
            <a:r>
              <a:rPr lang="en-US" sz="3000" dirty="0" err="1">
                <a:solidFill>
                  <a:srgbClr val="000000"/>
                </a:solidFill>
                <a:latin typeface="Open Sans"/>
                <a:ea typeface="Open Sans"/>
                <a:cs typeface="Open Sans"/>
                <a:sym typeface="Open Sans"/>
              </a:rPr>
              <a:t>số</a:t>
            </a:r>
            <a:r>
              <a:rPr lang="en-US" sz="3000" dirty="0">
                <a:solidFill>
                  <a:srgbClr val="000000"/>
                </a:solidFill>
                <a:latin typeface="Open Sans"/>
                <a:ea typeface="Open Sans"/>
                <a:cs typeface="Open Sans"/>
                <a:sym typeface="Open Sans"/>
              </a:rPr>
              <a:t> GPIO: 47)</a:t>
            </a: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LED2: </a:t>
            </a:r>
            <a:r>
              <a:rPr lang="en-US" sz="3000" dirty="0" err="1">
                <a:solidFill>
                  <a:srgbClr val="000000"/>
                </a:solidFill>
                <a:latin typeface="Open Sans"/>
                <a:ea typeface="Open Sans"/>
                <a:cs typeface="Open Sans"/>
                <a:sym typeface="Open Sans"/>
              </a:rPr>
              <a:t>kết</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nối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vào</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chân</a:t>
            </a:r>
            <a:r>
              <a:rPr lang="en-US" sz="3000" dirty="0">
                <a:solidFill>
                  <a:srgbClr val="000000"/>
                </a:solidFill>
                <a:latin typeface="Open Sans"/>
                <a:ea typeface="Open Sans"/>
                <a:cs typeface="Open Sans"/>
                <a:sym typeface="Open Sans"/>
              </a:rPr>
              <a:t> P8_11 (GPIO1_13, </a:t>
            </a:r>
            <a:r>
              <a:rPr lang="en-US" sz="3000" dirty="0" err="1">
                <a:solidFill>
                  <a:srgbClr val="000000"/>
                </a:solidFill>
                <a:latin typeface="Open Sans"/>
                <a:ea typeface="Open Sans"/>
                <a:cs typeface="Open Sans"/>
                <a:sym typeface="Open Sans"/>
              </a:rPr>
              <a:t>số</a:t>
            </a:r>
            <a:r>
              <a:rPr lang="en-US" sz="3000" dirty="0">
                <a:solidFill>
                  <a:srgbClr val="000000"/>
                </a:solidFill>
                <a:latin typeface="Open Sans"/>
                <a:ea typeface="Open Sans"/>
                <a:cs typeface="Open Sans"/>
                <a:sym typeface="Open Sans"/>
              </a:rPr>
              <a:t> GPIO: 45)</a:t>
            </a:r>
          </a:p>
          <a:p>
            <a:pPr algn="just">
              <a:lnSpc>
                <a:spcPts val="4200"/>
              </a:lnSpc>
            </a:pP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Cả</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hai</a:t>
            </a:r>
            <a:r>
              <a:rPr lang="en-US" sz="3000" dirty="0">
                <a:solidFill>
                  <a:srgbClr val="000000"/>
                </a:solidFill>
                <a:latin typeface="Open Sans"/>
                <a:ea typeface="Open Sans"/>
                <a:cs typeface="Open Sans"/>
                <a:sym typeface="Open Sans"/>
              </a:rPr>
              <a:t> GPIO </a:t>
            </a:r>
            <a:r>
              <a:rPr lang="en-US" sz="3000" dirty="0" err="1">
                <a:solidFill>
                  <a:srgbClr val="000000"/>
                </a:solidFill>
                <a:latin typeface="Open Sans"/>
                <a:ea typeface="Open Sans"/>
                <a:cs typeface="Open Sans"/>
                <a:sym typeface="Open Sans"/>
              </a:rPr>
              <a:t>này</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được</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cấu</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hình</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là</a:t>
            </a:r>
            <a:r>
              <a:rPr lang="en-US" sz="3000" dirty="0">
                <a:solidFill>
                  <a:srgbClr val="000000"/>
                </a:solidFill>
                <a:latin typeface="Open Sans"/>
                <a:ea typeface="Open Sans"/>
                <a:cs typeface="Open Sans"/>
                <a:sym typeface="Open Sans"/>
              </a:rPr>
              <a:t> output, </a:t>
            </a:r>
            <a:r>
              <a:rPr lang="en-US" sz="3000" dirty="0" err="1">
                <a:solidFill>
                  <a:srgbClr val="000000"/>
                </a:solidFill>
                <a:latin typeface="Open Sans"/>
                <a:ea typeface="Open Sans"/>
                <a:cs typeface="Open Sans"/>
                <a:sym typeface="Open Sans"/>
              </a:rPr>
              <a:t>điều</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khiển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trực</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tiếp</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bằng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thanh</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ghi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thông</a:t>
            </a:r>
            <a:r>
              <a:rPr lang="en-US" sz="3000" dirty="0">
                <a:solidFill>
                  <a:srgbClr val="000000"/>
                </a:solidFill>
                <a:latin typeface="Open Sans"/>
                <a:ea typeface="Open Sans"/>
                <a:cs typeface="Open Sans"/>
                <a:sym typeface="Open Sans"/>
              </a:rPr>
              <a:t> qua </a:t>
            </a:r>
            <a:r>
              <a:rPr lang="en-US" sz="3000" dirty="0" err="1">
                <a:solidFill>
                  <a:srgbClr val="000000"/>
                </a:solidFill>
                <a:latin typeface="Open Sans"/>
                <a:ea typeface="Open Sans"/>
                <a:cs typeface="Open Sans"/>
                <a:sym typeface="Open Sans"/>
              </a:rPr>
              <a:t>ánh</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xạ</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bộ</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nhớ</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ioremap</a:t>
            </a:r>
            <a:r>
              <a:rPr lang="en-US" sz="3000" dirty="0">
                <a:solidFill>
                  <a:srgbClr val="000000"/>
                </a:solidFill>
                <a:latin typeface="Open Sans"/>
                <a:ea typeface="Open Sans"/>
                <a:cs typeface="Open Sans"/>
                <a:sym typeface="Open Sans"/>
              </a:rPr>
              <a:t>).</a:t>
            </a: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LED1: </a:t>
            </a:r>
            <a:r>
              <a:rPr lang="en-US" sz="3000" dirty="0" err="1">
                <a:solidFill>
                  <a:srgbClr val="000000"/>
                </a:solidFill>
                <a:latin typeface="Open Sans"/>
                <a:ea typeface="Open Sans"/>
                <a:cs typeface="Open Sans"/>
                <a:sym typeface="Open Sans"/>
              </a:rPr>
              <a:t>bật</a:t>
            </a:r>
            <a:r>
              <a:rPr lang="en-US" sz="3000" dirty="0">
                <a:solidFill>
                  <a:srgbClr val="000000"/>
                </a:solidFill>
                <a:latin typeface="Open Sans"/>
                <a:ea typeface="Open Sans"/>
                <a:cs typeface="Open Sans"/>
                <a:sym typeface="Open Sans"/>
              </a:rPr>
              <a:t>/</a:t>
            </a:r>
            <a:r>
              <a:rPr lang="en-US" sz="3000" dirty="0" err="1">
                <a:solidFill>
                  <a:srgbClr val="000000"/>
                </a:solidFill>
                <a:latin typeface="Open Sans"/>
                <a:ea typeface="Open Sans"/>
                <a:cs typeface="Open Sans"/>
                <a:sym typeface="Open Sans"/>
              </a:rPr>
              <a:t>tắt</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trực</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tiếp</a:t>
            </a:r>
            <a:endParaRPr lang="en-US" sz="3000" dirty="0">
              <a:solidFill>
                <a:srgbClr val="000000"/>
              </a:solidFill>
              <a:latin typeface="Open Sans"/>
              <a:ea typeface="Open Sans"/>
              <a:cs typeface="Open Sans"/>
              <a:sym typeface="Open Sans"/>
            </a:endParaRP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LED2: </a:t>
            </a:r>
            <a:r>
              <a:rPr lang="en-US" sz="3000" dirty="0" err="1">
                <a:solidFill>
                  <a:srgbClr val="000000"/>
                </a:solidFill>
                <a:latin typeface="Open Sans"/>
                <a:ea typeface="Open Sans"/>
                <a:cs typeface="Open Sans"/>
                <a:sym typeface="Open Sans"/>
              </a:rPr>
              <a:t>hỗ</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trợ</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chế</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độ</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nhấp</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nháy</a:t>
            </a:r>
            <a:r>
              <a:rPr lang="en-US" sz="3000" dirty="0">
                <a:solidFill>
                  <a:srgbClr val="000000"/>
                </a:solidFill>
                <a:latin typeface="Open Sans"/>
                <a:ea typeface="Open Sans"/>
                <a:cs typeface="Open Sans"/>
                <a:sym typeface="Open Sans"/>
              </a:rPr>
              <a:t> (blink) </a:t>
            </a:r>
            <a:r>
              <a:rPr lang="en-US" sz="3000" dirty="0" err="1">
                <a:solidFill>
                  <a:srgbClr val="000000"/>
                </a:solidFill>
                <a:latin typeface="Open Sans"/>
                <a:ea typeface="Open Sans"/>
                <a:cs typeface="Open Sans"/>
                <a:sym typeface="Open Sans"/>
              </a:rPr>
              <a:t>với</a:t>
            </a:r>
            <a:r>
              <a:rPr lang="en-US" sz="3000" dirty="0">
                <a:solidFill>
                  <a:srgbClr val="000000"/>
                </a:solidFill>
                <a:latin typeface="Open Sans"/>
                <a:ea typeface="Open Sans"/>
                <a:cs typeface="Open Sans"/>
                <a:sym typeface="Open Sans"/>
              </a:rPr>
              <a:t> chu </a:t>
            </a:r>
            <a:r>
              <a:rPr lang="en-US" sz="3000" dirty="0" err="1">
                <a:solidFill>
                  <a:srgbClr val="000000"/>
                </a:solidFill>
                <a:latin typeface="Open Sans"/>
                <a:ea typeface="Open Sans"/>
                <a:cs typeface="Open Sans"/>
                <a:sym typeface="Open Sans"/>
              </a:rPr>
              <a:t>kỳ</a:t>
            </a:r>
            <a:r>
              <a:rPr lang="en-US" sz="3000" dirty="0">
                <a:solidFill>
                  <a:srgbClr val="000000"/>
                </a:solidFill>
                <a:latin typeface="Open Sans"/>
                <a:ea typeface="Open Sans"/>
                <a:cs typeface="Open Sans"/>
                <a:sym typeface="Open Sans"/>
              </a:rPr>
              <a:t> 500ms.</a:t>
            </a:r>
          </a:p>
          <a:p>
            <a:pPr algn="just">
              <a:lnSpc>
                <a:spcPts val="4200"/>
              </a:lnSpc>
            </a:pP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Chân</a:t>
            </a:r>
            <a:r>
              <a:rPr lang="en-US" sz="3000" dirty="0">
                <a:solidFill>
                  <a:srgbClr val="000000"/>
                </a:solidFill>
                <a:latin typeface="Open Sans"/>
                <a:ea typeface="Open Sans"/>
                <a:cs typeface="Open Sans"/>
                <a:sym typeface="Open Sans"/>
              </a:rPr>
              <a:t> GPIO </a:t>
            </a:r>
            <a:r>
              <a:rPr lang="en-US" sz="3000" dirty="0" err="1">
                <a:solidFill>
                  <a:srgbClr val="000000"/>
                </a:solidFill>
                <a:latin typeface="Open Sans"/>
                <a:ea typeface="Open Sans"/>
                <a:cs typeface="Open Sans"/>
                <a:sym typeface="Open Sans"/>
              </a:rPr>
              <a:t>điều</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khiển</a:t>
            </a:r>
            <a:r>
              <a:rPr lang="en-US" sz="3000" dirty="0">
                <a:solidFill>
                  <a:srgbClr val="000000"/>
                </a:solidFill>
                <a:latin typeface="Open Sans"/>
                <a:ea typeface="Open Sans"/>
                <a:cs typeface="Open Sans"/>
                <a:sym typeface="Open Sans"/>
              </a:rPr>
              <a:t> LED </a:t>
            </a:r>
            <a:r>
              <a:rPr lang="en-US" sz="3000" dirty="0" err="1">
                <a:solidFill>
                  <a:srgbClr val="000000"/>
                </a:solidFill>
                <a:latin typeface="Open Sans"/>
                <a:ea typeface="Open Sans"/>
                <a:cs typeface="Open Sans"/>
                <a:sym typeface="Open Sans"/>
              </a:rPr>
              <a:t>phải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được</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nối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với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chân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cực</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âm</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của</a:t>
            </a:r>
            <a:r>
              <a:rPr lang="en-US" sz="3000" dirty="0">
                <a:solidFill>
                  <a:srgbClr val="000000"/>
                </a:solidFill>
                <a:latin typeface="Open Sans"/>
                <a:ea typeface="Open Sans"/>
                <a:cs typeface="Open Sans"/>
                <a:sym typeface="Open Sans"/>
              </a:rPr>
              <a:t> LED </a:t>
            </a:r>
            <a:r>
              <a:rPr lang="en-US" sz="3000" dirty="0" err="1">
                <a:solidFill>
                  <a:srgbClr val="000000"/>
                </a:solidFill>
                <a:latin typeface="Open Sans"/>
                <a:ea typeface="Open Sans"/>
                <a:cs typeface="Open Sans"/>
                <a:sym typeface="Open Sans"/>
              </a:rPr>
              <a:t>thông</a:t>
            </a:r>
            <a:r>
              <a:rPr lang="en-US" sz="3000" dirty="0">
                <a:solidFill>
                  <a:srgbClr val="000000"/>
                </a:solidFill>
                <a:latin typeface="Open Sans"/>
                <a:ea typeface="Open Sans"/>
                <a:cs typeface="Open Sans"/>
                <a:sym typeface="Open Sans"/>
              </a:rPr>
              <a:t> qua </a:t>
            </a:r>
            <a:r>
              <a:rPr lang="en-US" sz="3000" dirty="0" err="1">
                <a:solidFill>
                  <a:srgbClr val="000000"/>
                </a:solidFill>
                <a:latin typeface="Open Sans"/>
                <a:ea typeface="Open Sans"/>
                <a:cs typeface="Open Sans"/>
                <a:sym typeface="Open Sans"/>
              </a:rPr>
              <a:t>điện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trở</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giới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hạn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dòng</a:t>
            </a:r>
            <a:r>
              <a:rPr lang="en-US" sz="3000" dirty="0">
                <a:solidFill>
                  <a:srgbClr val="000000"/>
                </a:solidFill>
                <a:latin typeface="Open Sans"/>
                <a:ea typeface="Open Sans"/>
                <a:cs typeface="Open Sans"/>
                <a:sym typeface="Open Sans"/>
              </a:rPr>
              <a:t> (~330–470Ω), </a:t>
            </a:r>
            <a:r>
              <a:rPr lang="en-US" sz="3000" dirty="0" err="1">
                <a:solidFill>
                  <a:srgbClr val="000000"/>
                </a:solidFill>
                <a:latin typeface="Open Sans"/>
                <a:ea typeface="Open Sans"/>
                <a:cs typeface="Open Sans"/>
                <a:sym typeface="Open Sans"/>
              </a:rPr>
              <a:t>cực</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dương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nối</a:t>
            </a:r>
            <a:r>
              <a:rPr lang="en-US" sz="3000" dirty="0">
                <a:solidFill>
                  <a:srgbClr val="000000"/>
                </a:solidFill>
                <a:latin typeface="Open Sans"/>
                <a:ea typeface="Open Sans"/>
                <a:cs typeface="Open Sans"/>
                <a:sym typeface="Open Sans"/>
              </a:rPr>
              <a:t> VCC (3.3V).</a:t>
            </a:r>
          </a:p>
          <a:p>
            <a:pPr algn="just">
              <a:lnSpc>
                <a:spcPts val="4200"/>
              </a:lnSpc>
              <a:spcBef>
                <a:spcPct val="0"/>
              </a:spcBef>
            </a:pPr>
            <a:endParaRPr lang="en-US" sz="3000" dirty="0">
              <a:solidFill>
                <a:srgbClr val="000000"/>
              </a:solidFill>
              <a:latin typeface="Open Sans"/>
              <a:ea typeface="Open Sans"/>
              <a:cs typeface="Open Sans"/>
              <a:sym typeface="Open Sans"/>
            </a:endParaRPr>
          </a:p>
        </p:txBody>
      </p:sp>
      <p:sp>
        <p:nvSpPr>
          <p:cNvPr id="6" name="TextBox 6"/>
          <p:cNvSpPr txBox="1"/>
          <p:nvPr/>
        </p:nvSpPr>
        <p:spPr>
          <a:xfrm>
            <a:off x="2044718" y="1128712"/>
            <a:ext cx="1066006" cy="762000"/>
          </a:xfrm>
          <a:prstGeom prst="rect">
            <a:avLst/>
          </a:prstGeom>
        </p:spPr>
        <p:txBody>
          <a:bodyPr lIns="0" tIns="0" rIns="0" bIns="0" rtlCol="0" anchor="t">
            <a:spAutoFit/>
          </a:bodyPr>
          <a:lstStyle/>
          <a:p>
            <a:pPr algn="ctr">
              <a:lnSpc>
                <a:spcPts val="6299"/>
              </a:lnSpc>
              <a:spcBef>
                <a:spcPct val="0"/>
              </a:spcBef>
            </a:pPr>
            <a:r>
              <a:rPr lang="en-US" sz="4500" b="1">
                <a:solidFill>
                  <a:srgbClr val="000000"/>
                </a:solidFill>
                <a:latin typeface="Open Sans Bold"/>
                <a:ea typeface="Open Sans Bold"/>
                <a:cs typeface="Open Sans Bold"/>
                <a:sym typeface="Open Sans Bold"/>
              </a:rPr>
              <a:t>LED</a:t>
            </a:r>
          </a:p>
        </p:txBody>
      </p:sp>
      <p:sp>
        <p:nvSpPr>
          <p:cNvPr id="7" name="Freeform 7"/>
          <p:cNvSpPr/>
          <p:nvPr/>
        </p:nvSpPr>
        <p:spPr>
          <a:xfrm>
            <a:off x="14234201" y="2686473"/>
            <a:ext cx="3489704" cy="3217389"/>
          </a:xfrm>
          <a:custGeom>
            <a:avLst/>
            <a:gdLst/>
            <a:ahLst/>
            <a:cxnLst/>
            <a:rect l="l" t="t" r="r" b="b"/>
            <a:pathLst>
              <a:path w="3489704" h="3217389">
                <a:moveTo>
                  <a:pt x="0" y="0"/>
                </a:moveTo>
                <a:lnTo>
                  <a:pt x="3489704" y="0"/>
                </a:lnTo>
                <a:lnTo>
                  <a:pt x="3489704" y="3217389"/>
                </a:lnTo>
                <a:lnTo>
                  <a:pt x="0" y="3217389"/>
                </a:lnTo>
                <a:lnTo>
                  <a:pt x="0" y="0"/>
                </a:lnTo>
                <a:close/>
              </a:path>
            </a:pathLst>
          </a:custGeom>
          <a:blipFill>
            <a:blip r:embed="rId6"/>
            <a:stretch>
              <a:fillRect l="-16401" r="-21720"/>
            </a:stretch>
          </a:blipFill>
        </p:spPr>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1948815" y="1695450"/>
            <a:ext cx="14676120" cy="8229600"/>
          </a:xfrm>
          <a:prstGeom prst="rect">
            <a:avLst/>
          </a:prstGeom>
        </p:spPr>
      </p:pic>
      <p:sp>
        <p:nvSpPr>
          <p:cNvPr id="3" name="TextBox 3"/>
          <p:cNvSpPr txBox="1"/>
          <p:nvPr/>
        </p:nvSpPr>
        <p:spPr>
          <a:xfrm>
            <a:off x="5759958" y="588327"/>
            <a:ext cx="6312879" cy="795021"/>
          </a:xfrm>
          <a:prstGeom prst="rect">
            <a:avLst/>
          </a:prstGeom>
        </p:spPr>
        <p:txBody>
          <a:bodyPr lIns="0" tIns="0" rIns="0" bIns="0" rtlCol="0" anchor="t">
            <a:spAutoFit/>
          </a:bodyPr>
          <a:lstStyle/>
          <a:p>
            <a:pPr algn="ctr">
              <a:lnSpc>
                <a:spcPts val="6579"/>
              </a:lnSpc>
              <a:spcBef>
                <a:spcPct val="0"/>
              </a:spcBef>
            </a:pPr>
            <a:r>
              <a:rPr lang="en-US" sz="4699" b="1" spc="18">
                <a:solidFill>
                  <a:srgbClr val="000000"/>
                </a:solidFill>
                <a:latin typeface="Source Sans Pro Bold"/>
                <a:ea typeface="Source Sans Pro Bold"/>
                <a:cs typeface="Source Sans Pro Bold"/>
                <a:sym typeface="Source Sans Pro Bold"/>
              </a:rPr>
              <a:t>  Video Demo hệ thống </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04825" y="323850"/>
            <a:ext cx="16355020" cy="9582150"/>
          </a:xfrm>
          <a:prstGeom prst="rect">
            <a:avLst/>
          </a:prstGeom>
        </p:spPr>
        <p:txBody>
          <a:bodyPr lIns="0" tIns="0" rIns="0" bIns="0" rtlCol="0" anchor="t">
            <a:spAutoFit/>
          </a:bodyPr>
          <a:lstStyle/>
          <a:p>
            <a:pPr algn="just">
              <a:lnSpc>
                <a:spcPts val="4200"/>
              </a:lnSpc>
              <a:spcBef>
                <a:spcPct val="0"/>
              </a:spcBef>
            </a:pPr>
            <a:endParaRPr dirty="0"/>
          </a:p>
          <a:p>
            <a:pPr algn="just">
              <a:lnSpc>
                <a:spcPts val="4200"/>
              </a:lnSpc>
              <a:spcBef>
                <a:spcPct val="0"/>
              </a:spcBef>
            </a:pP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Thử</a:t>
            </a: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nghiệm</a:t>
            </a: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thực</a:t>
            </a: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tế</a:t>
            </a:r>
            <a:r>
              <a:rPr lang="en-US" sz="3000" b="1" dirty="0">
                <a:solidFill>
                  <a:srgbClr val="000000"/>
                </a:solidFill>
                <a:latin typeface="Open Sans Bold"/>
                <a:ea typeface="Open Sans Bold"/>
                <a:cs typeface="Open Sans Bold"/>
                <a:sym typeface="Open Sans Bold"/>
              </a:rPr>
              <a:t>:</a:t>
            </a: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 Driver DHT11 &amp; BH1750 </a:t>
            </a:r>
            <a:r>
              <a:rPr lang="en-US" sz="3000" dirty="0" err="1">
                <a:solidFill>
                  <a:srgbClr val="000000"/>
                </a:solidFill>
                <a:latin typeface="Open Sans"/>
                <a:ea typeface="Open Sans"/>
                <a:cs typeface="Open Sans"/>
                <a:sym typeface="Open Sans"/>
              </a:rPr>
              <a:t>đọc</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dữ</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liệu</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môi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trường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ổn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định</a:t>
            </a:r>
            <a:endParaRPr lang="en-US" sz="3000" dirty="0">
              <a:solidFill>
                <a:srgbClr val="000000"/>
              </a:solidFill>
              <a:latin typeface="Open Sans"/>
              <a:ea typeface="Open Sans"/>
              <a:cs typeface="Open Sans"/>
              <a:sym typeface="Open Sans"/>
            </a:endParaRP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 Driver LED </a:t>
            </a:r>
            <a:r>
              <a:rPr lang="en-US" sz="3000" dirty="0" err="1">
                <a:solidFill>
                  <a:srgbClr val="000000"/>
                </a:solidFill>
                <a:latin typeface="Open Sans"/>
                <a:ea typeface="Open Sans"/>
                <a:cs typeface="Open Sans"/>
                <a:sym typeface="Open Sans"/>
              </a:rPr>
              <a:t>điều</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khiển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chính</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xác</a:t>
            </a:r>
            <a:r>
              <a:rPr lang="en-US" sz="3000" dirty="0">
                <a:solidFill>
                  <a:srgbClr val="000000"/>
                </a:solidFill>
                <a:latin typeface="Open Sans"/>
                <a:ea typeface="Open Sans"/>
                <a:cs typeface="Open Sans"/>
                <a:sym typeface="Open Sans"/>
              </a:rPr>
              <a:t> qua </a:t>
            </a:r>
            <a:r>
              <a:rPr lang="en-US" sz="3000" dirty="0" err="1">
                <a:solidFill>
                  <a:srgbClr val="000000"/>
                </a:solidFill>
                <a:latin typeface="Open Sans"/>
                <a:ea typeface="Open Sans"/>
                <a:cs typeface="Open Sans"/>
                <a:sym typeface="Open Sans"/>
              </a:rPr>
              <a:t>ghi</a:t>
            </a:r>
            <a:r>
              <a:rPr lang="en-US" sz="3000" dirty="0">
                <a:solidFill>
                  <a:srgbClr val="000000"/>
                </a:solidFill>
                <a:latin typeface="Open Sans"/>
                <a:ea typeface="Open Sans"/>
                <a:cs typeface="Open Sans"/>
                <a:sym typeface="Open Sans"/>
              </a:rPr>
              <a:t> file device /dev/led</a:t>
            </a: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Ứng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dụng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người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dùng</a:t>
            </a:r>
            <a:r>
              <a:rPr lang="en-US" sz="3000" dirty="0">
                <a:solidFill>
                  <a:srgbClr val="000000"/>
                </a:solidFill>
                <a:latin typeface="Open Sans"/>
                <a:ea typeface="Open Sans"/>
                <a:cs typeface="Open Sans"/>
                <a:sym typeface="Open Sans"/>
              </a:rPr>
              <a:t> (user app) </a:t>
            </a:r>
            <a:r>
              <a:rPr lang="en-US" sz="3000" dirty="0" err="1">
                <a:solidFill>
                  <a:srgbClr val="000000"/>
                </a:solidFill>
                <a:latin typeface="Open Sans"/>
                <a:ea typeface="Open Sans"/>
                <a:cs typeface="Open Sans"/>
                <a:sym typeface="Open Sans"/>
              </a:rPr>
              <a:t>giao</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tiếp</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dễ</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dàng</a:t>
            </a:r>
            <a:r>
              <a:rPr lang="en-US" sz="3000" dirty="0">
                <a:solidFill>
                  <a:srgbClr val="000000"/>
                </a:solidFill>
                <a:latin typeface="Open Sans"/>
                <a:ea typeface="Open Sans"/>
                <a:cs typeface="Open Sans"/>
                <a:sym typeface="Open Sans"/>
              </a:rPr>
              <a:t> qua open, read, write</a:t>
            </a:r>
          </a:p>
          <a:p>
            <a:pPr algn="just">
              <a:lnSpc>
                <a:spcPts val="4200"/>
              </a:lnSpc>
              <a:spcBef>
                <a:spcPct val="0"/>
              </a:spcBef>
            </a:pP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Tính</a:t>
            </a: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năng</a:t>
            </a: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đạt</a:t>
            </a: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được</a:t>
            </a:r>
            <a:r>
              <a:rPr lang="en-US" sz="3000" b="1" dirty="0">
                <a:solidFill>
                  <a:srgbClr val="000000"/>
                </a:solidFill>
                <a:latin typeface="Open Sans Bold"/>
                <a:ea typeface="Open Sans Bold"/>
                <a:cs typeface="Open Sans Bold"/>
                <a:sym typeface="Open Sans Bold"/>
              </a:rPr>
              <a:t>:</a:t>
            </a:r>
          </a:p>
          <a:p>
            <a:pPr marL="647700" lvl="1" indent="-323850" algn="just">
              <a:lnSpc>
                <a:spcPts val="4200"/>
              </a:lnSpc>
              <a:buFont typeface="Arial"/>
              <a:buChar char="•"/>
            </a:pPr>
            <a:r>
              <a:rPr lang="en-US" sz="3000" dirty="0" err="1">
                <a:solidFill>
                  <a:srgbClr val="000000"/>
                </a:solidFill>
                <a:latin typeface="Open Sans"/>
                <a:ea typeface="Open Sans"/>
                <a:cs typeface="Open Sans"/>
                <a:sym typeface="Open Sans"/>
              </a:rPr>
              <a:t>Giao</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tiếp</a:t>
            </a:r>
            <a:r>
              <a:rPr lang="en-US" sz="3000" dirty="0">
                <a:solidFill>
                  <a:srgbClr val="000000"/>
                </a:solidFill>
                <a:latin typeface="Open Sans"/>
                <a:ea typeface="Open Sans"/>
                <a:cs typeface="Open Sans"/>
                <a:sym typeface="Open Sans"/>
              </a:rPr>
              <a:t> GPIO </a:t>
            </a:r>
            <a:r>
              <a:rPr lang="en-US" sz="3000" dirty="0" err="1">
                <a:solidFill>
                  <a:srgbClr val="000000"/>
                </a:solidFill>
                <a:latin typeface="Open Sans"/>
                <a:ea typeface="Open Sans"/>
                <a:cs typeface="Open Sans"/>
                <a:sym typeface="Open Sans"/>
              </a:rPr>
              <a:t>trực</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tiếp</a:t>
            </a:r>
            <a:r>
              <a:rPr lang="en-US" sz="3000" dirty="0">
                <a:solidFill>
                  <a:srgbClr val="000000"/>
                </a:solidFill>
                <a:latin typeface="Open Sans"/>
                <a:ea typeface="Open Sans"/>
                <a:cs typeface="Open Sans"/>
                <a:sym typeface="Open Sans"/>
              </a:rPr>
              <a:t> qua </a:t>
            </a:r>
            <a:r>
              <a:rPr lang="en-US" sz="3000" dirty="0" err="1">
                <a:solidFill>
                  <a:srgbClr val="000000"/>
                </a:solidFill>
                <a:latin typeface="Open Sans"/>
                <a:ea typeface="Open Sans"/>
                <a:cs typeface="Open Sans"/>
                <a:sym typeface="Open Sans"/>
              </a:rPr>
              <a:t>ioremap</a:t>
            </a:r>
            <a:endParaRPr lang="en-US" sz="3000" dirty="0">
              <a:solidFill>
                <a:srgbClr val="000000"/>
              </a:solidFill>
              <a:latin typeface="Open Sans"/>
              <a:ea typeface="Open Sans"/>
              <a:cs typeface="Open Sans"/>
              <a:sym typeface="Open Sans"/>
            </a:endParaRP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Bit manipulation </a:t>
            </a:r>
            <a:r>
              <a:rPr lang="en-US" sz="3000" dirty="0" err="1">
                <a:solidFill>
                  <a:srgbClr val="000000"/>
                </a:solidFill>
                <a:latin typeface="Open Sans"/>
                <a:ea typeface="Open Sans"/>
                <a:cs typeface="Open Sans"/>
                <a:sym typeface="Open Sans"/>
              </a:rPr>
              <a:t>cho</a:t>
            </a:r>
            <a:r>
              <a:rPr lang="en-US" sz="3000" dirty="0">
                <a:solidFill>
                  <a:srgbClr val="000000"/>
                </a:solidFill>
                <a:latin typeface="Open Sans"/>
                <a:ea typeface="Open Sans"/>
                <a:cs typeface="Open Sans"/>
                <a:sym typeface="Open Sans"/>
              </a:rPr>
              <a:t> BH1750 </a:t>
            </a:r>
            <a:r>
              <a:rPr lang="en-US" sz="3000" dirty="0" err="1">
                <a:solidFill>
                  <a:srgbClr val="000000"/>
                </a:solidFill>
                <a:latin typeface="Open Sans"/>
                <a:ea typeface="Open Sans"/>
                <a:cs typeface="Open Sans"/>
                <a:sym typeface="Open Sans"/>
              </a:rPr>
              <a:t>hoạt</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động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tốt</a:t>
            </a:r>
            <a:endParaRPr lang="en-US" sz="3000" dirty="0">
              <a:solidFill>
                <a:srgbClr val="000000"/>
              </a:solidFill>
              <a:latin typeface="Open Sans"/>
              <a:ea typeface="Open Sans"/>
              <a:cs typeface="Open Sans"/>
              <a:sym typeface="Open Sans"/>
            </a:endParaRP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DHT11 </a:t>
            </a:r>
            <a:r>
              <a:rPr lang="en-US" sz="3000" dirty="0" err="1">
                <a:solidFill>
                  <a:srgbClr val="000000"/>
                </a:solidFill>
                <a:latin typeface="Open Sans"/>
                <a:ea typeface="Open Sans"/>
                <a:cs typeface="Open Sans"/>
                <a:sym typeface="Open Sans"/>
              </a:rPr>
              <a:t>truyền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đúng</a:t>
            </a:r>
            <a:r>
              <a:rPr lang="en-US" sz="3000" dirty="0">
                <a:solidFill>
                  <a:srgbClr val="000000"/>
                </a:solidFill>
                <a:latin typeface="Open Sans"/>
                <a:ea typeface="Open Sans"/>
                <a:cs typeface="Open Sans"/>
                <a:sym typeface="Open Sans"/>
              </a:rPr>
              <a:t> 40 bit </a:t>
            </a:r>
            <a:r>
              <a:rPr lang="en-US" sz="3000" dirty="0" err="1">
                <a:solidFill>
                  <a:srgbClr val="000000"/>
                </a:solidFill>
                <a:latin typeface="Open Sans"/>
                <a:ea typeface="Open Sans"/>
                <a:cs typeface="Open Sans"/>
                <a:sym typeface="Open Sans"/>
              </a:rPr>
              <a:t>dữ</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liệu</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theo</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chuẩn</a:t>
            </a:r>
            <a:endParaRPr lang="en-US" sz="3000" dirty="0">
              <a:solidFill>
                <a:srgbClr val="000000"/>
              </a:solidFill>
              <a:latin typeface="Open Sans"/>
              <a:ea typeface="Open Sans"/>
              <a:cs typeface="Open Sans"/>
              <a:sym typeface="Open Sans"/>
            </a:endParaRPr>
          </a:p>
          <a:p>
            <a:pPr marL="647700" lvl="1" indent="-323850" algn="just">
              <a:lnSpc>
                <a:spcPts val="4200"/>
              </a:lnSpc>
              <a:buFont typeface="Arial"/>
              <a:buChar char="•"/>
            </a:pPr>
            <a:r>
              <a:rPr lang="en-US" sz="3000" dirty="0" err="1">
                <a:solidFill>
                  <a:srgbClr val="000000"/>
                </a:solidFill>
                <a:latin typeface="Open Sans"/>
                <a:ea typeface="Open Sans"/>
                <a:cs typeface="Open Sans"/>
                <a:sym typeface="Open Sans"/>
              </a:rPr>
              <a:t>Đồng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bộ</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dữ</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liệu</a:t>
            </a:r>
            <a:r>
              <a:rPr lang="en-US" sz="3000" dirty="0">
                <a:solidFill>
                  <a:srgbClr val="000000"/>
                </a:solidFill>
                <a:latin typeface="Open Sans"/>
                <a:ea typeface="Open Sans"/>
                <a:cs typeface="Open Sans"/>
                <a:sym typeface="Open Sans"/>
              </a:rPr>
              <a:t> qua MQTT </a:t>
            </a:r>
            <a:r>
              <a:rPr lang="en-US" sz="3000" dirty="0" err="1">
                <a:solidFill>
                  <a:srgbClr val="000000"/>
                </a:solidFill>
                <a:latin typeface="Open Sans"/>
                <a:ea typeface="Open Sans"/>
                <a:cs typeface="Open Sans"/>
                <a:sym typeface="Open Sans"/>
              </a:rPr>
              <a:t>ổn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định</a:t>
            </a:r>
            <a:endParaRPr lang="en-US" sz="3000" dirty="0">
              <a:solidFill>
                <a:srgbClr val="000000"/>
              </a:solidFill>
              <a:latin typeface="Open Sans"/>
              <a:ea typeface="Open Sans"/>
              <a:cs typeface="Open Sans"/>
              <a:sym typeface="Open Sans"/>
            </a:endParaRPr>
          </a:p>
          <a:p>
            <a:pPr algn="just">
              <a:lnSpc>
                <a:spcPts val="4200"/>
              </a:lnSpc>
              <a:spcBef>
                <a:spcPct val="0"/>
              </a:spcBef>
            </a:pPr>
            <a:r>
              <a:rPr lang="en-US" sz="3000" dirty="0">
                <a:solidFill>
                  <a:srgbClr val="000000"/>
                </a:solidFill>
                <a:latin typeface="Open Sans"/>
                <a:ea typeface="Open Sans"/>
                <a:cs typeface="Open Sans"/>
                <a:sym typeface="Open Sans"/>
              </a:rPr>
              <a:t>📈</a:t>
            </a: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Đánh</a:t>
            </a: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giá</a:t>
            </a:r>
            <a:r>
              <a:rPr lang="en-US" sz="3000" b="1" dirty="0">
                <a:solidFill>
                  <a:srgbClr val="000000"/>
                </a:solidFill>
                <a:latin typeface="Open Sans Bold"/>
                <a:ea typeface="Open Sans Bold"/>
                <a:cs typeface="Open Sans Bold"/>
                <a:sym typeface="Open Sans Bold"/>
              </a:rPr>
              <a:t>:</a:t>
            </a: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Driver </a:t>
            </a:r>
            <a:r>
              <a:rPr lang="en-US" sz="3000" dirty="0" err="1">
                <a:solidFill>
                  <a:srgbClr val="000000"/>
                </a:solidFill>
                <a:latin typeface="Open Sans"/>
                <a:ea typeface="Open Sans"/>
                <a:cs typeface="Open Sans"/>
                <a:sym typeface="Open Sans"/>
              </a:rPr>
              <a:t>hoạt</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động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ổn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định</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phản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hồi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nhanh</a:t>
            </a:r>
            <a:endParaRPr lang="en-US" sz="3000" dirty="0">
              <a:solidFill>
                <a:srgbClr val="000000"/>
              </a:solidFill>
              <a:latin typeface="Open Sans"/>
              <a:ea typeface="Open Sans"/>
              <a:cs typeface="Open Sans"/>
              <a:sym typeface="Open Sans"/>
            </a:endParaRPr>
          </a:p>
          <a:p>
            <a:pPr marL="647700" lvl="1" indent="-323850" algn="just">
              <a:lnSpc>
                <a:spcPts val="4200"/>
              </a:lnSpc>
              <a:buFont typeface="Arial"/>
              <a:buChar char="•"/>
            </a:pPr>
            <a:r>
              <a:rPr lang="en-US" sz="3000" dirty="0" err="1">
                <a:solidFill>
                  <a:srgbClr val="000000"/>
                </a:solidFill>
                <a:latin typeface="Open Sans"/>
                <a:ea typeface="Open Sans"/>
                <a:cs typeface="Open Sans"/>
                <a:sym typeface="Open Sans"/>
              </a:rPr>
              <a:t>Đủ</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nhẹ</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để</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dùng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trên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hệ</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thống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nhúng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BeagleBone</a:t>
            </a:r>
            <a:r>
              <a:rPr lang="en-US" sz="3000" dirty="0">
                <a:solidFill>
                  <a:srgbClr val="000000"/>
                </a:solidFill>
                <a:latin typeface="Open Sans"/>
                <a:ea typeface="Open Sans"/>
                <a:cs typeface="Open Sans"/>
                <a:sym typeface="Open Sans"/>
              </a:rPr>
              <a:t> Black)</a:t>
            </a:r>
          </a:p>
          <a:p>
            <a:pPr marL="647700" lvl="1" indent="-323850" algn="just">
              <a:lnSpc>
                <a:spcPts val="4200"/>
              </a:lnSpc>
              <a:buFont typeface="Arial"/>
              <a:buChar char="•"/>
            </a:pPr>
            <a:r>
              <a:rPr lang="en-US" sz="3000" dirty="0" err="1">
                <a:solidFill>
                  <a:srgbClr val="000000"/>
                </a:solidFill>
                <a:latin typeface="Open Sans"/>
                <a:ea typeface="Open Sans"/>
                <a:cs typeface="Open Sans"/>
                <a:sym typeface="Open Sans"/>
              </a:rPr>
              <a:t>Dễ</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tích</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hợp</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vào</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Buildroot</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hỗ</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trợ</a:t>
            </a:r>
            <a:r>
              <a:rPr lang="en-US" sz="3000" dirty="0">
                <a:solidFill>
                  <a:srgbClr val="000000"/>
                </a:solidFill>
                <a:latin typeface="Open Sans"/>
                <a:ea typeface="Open Sans"/>
                <a:cs typeface="Open Sans"/>
                <a:sym typeface="Open Sans"/>
              </a:rPr>
              <a:t> auto-run qua Init script</a:t>
            </a:r>
          </a:p>
          <a:p>
            <a:pPr algn="just">
              <a:lnSpc>
                <a:spcPts val="4200"/>
              </a:lnSpc>
            </a:pPr>
            <a:r>
              <a:rPr lang="en-US" sz="3000" dirty="0">
                <a:solidFill>
                  <a:srgbClr val="000000"/>
                </a:solidFill>
                <a:latin typeface="Open Sans"/>
                <a:ea typeface="Open Sans"/>
                <a:cs typeface="Open Sans"/>
                <a:sym typeface="Open Sans"/>
              </a:rPr>
              <a:t>🧩 </a:t>
            </a:r>
            <a:r>
              <a:rPr lang="en-US" sz="3000" b="1" dirty="0" err="1">
                <a:solidFill>
                  <a:srgbClr val="000000"/>
                </a:solidFill>
                <a:latin typeface="Open Sans Bold"/>
                <a:ea typeface="Open Sans Bold"/>
                <a:cs typeface="Open Sans Bold"/>
                <a:sym typeface="Open Sans Bold"/>
              </a:rPr>
              <a:t>Hạn</a:t>
            </a: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chế</a:t>
            </a:r>
            <a:endParaRPr lang="en-US" sz="3000" b="1" dirty="0">
              <a:solidFill>
                <a:srgbClr val="000000"/>
              </a:solidFill>
              <a:latin typeface="Open Sans Bold"/>
              <a:ea typeface="Open Sans Bold"/>
              <a:cs typeface="Open Sans Bold"/>
              <a:sym typeface="Open Sans Bold"/>
            </a:endParaRPr>
          </a:p>
          <a:p>
            <a:pPr marL="647700" lvl="1" indent="-323850" algn="just">
              <a:lnSpc>
                <a:spcPts val="4200"/>
              </a:lnSpc>
              <a:buFont typeface="Arial"/>
              <a:buChar char="•"/>
            </a:pPr>
            <a:r>
              <a:rPr lang="en-US" sz="3000" dirty="0" err="1">
                <a:solidFill>
                  <a:srgbClr val="000000"/>
                </a:solidFill>
                <a:latin typeface="Open Sans"/>
                <a:ea typeface="Open Sans"/>
                <a:cs typeface="Open Sans"/>
                <a:sym typeface="Open Sans"/>
              </a:rPr>
              <a:t>Chưa</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xử</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lý</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lỗi</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phần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cứng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ví</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dụ</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ngắt</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kết</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nối</a:t>
            </a:r>
            <a:r>
              <a:rPr lang="en-US" sz="3000" dirty="0">
                <a:solidFill>
                  <a:srgbClr val="000000"/>
                </a:solidFill>
                <a:latin typeface="Open Sans"/>
                <a:ea typeface="Open Sans"/>
                <a:cs typeface="Open Sans"/>
                <a:sym typeface="Open Sans"/>
              </a:rPr>
              <a:t> sensor)</a:t>
            </a:r>
          </a:p>
          <a:p>
            <a:pPr marL="647700" lvl="1" indent="-323850" algn="just">
              <a:lnSpc>
                <a:spcPts val="4200"/>
              </a:lnSpc>
              <a:buFont typeface="Arial"/>
              <a:buChar char="•"/>
            </a:pPr>
            <a:r>
              <a:rPr lang="en-US" sz="3000" dirty="0" err="1">
                <a:solidFill>
                  <a:srgbClr val="000000"/>
                </a:solidFill>
                <a:latin typeface="Open Sans"/>
                <a:ea typeface="Open Sans"/>
                <a:cs typeface="Open Sans"/>
                <a:sym typeface="Open Sans"/>
              </a:rPr>
              <a:t>Thiếu</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cơ</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chế</a:t>
            </a:r>
            <a:r>
              <a:rPr lang="en-US" sz="3000" dirty="0">
                <a:solidFill>
                  <a:srgbClr val="000000"/>
                </a:solidFill>
                <a:latin typeface="Open Sans"/>
                <a:ea typeface="Open Sans"/>
                <a:cs typeface="Open Sans"/>
                <a:sym typeface="Open Sans"/>
              </a:rPr>
              <a:t> sleep </a:t>
            </a:r>
            <a:r>
              <a:rPr lang="en-US" sz="3000" dirty="0" err="1">
                <a:solidFill>
                  <a:srgbClr val="000000"/>
                </a:solidFill>
                <a:latin typeface="Open Sans"/>
                <a:ea typeface="Open Sans"/>
                <a:cs typeface="Open Sans"/>
                <a:sym typeface="Open Sans"/>
              </a:rPr>
              <a:t>tiết</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kiệm</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năng</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lượng</a:t>
            </a:r>
            <a:endParaRPr lang="en-US" sz="3000" dirty="0">
              <a:solidFill>
                <a:srgbClr val="000000"/>
              </a:solidFill>
              <a:latin typeface="Open Sans"/>
              <a:ea typeface="Open Sans"/>
              <a:cs typeface="Open Sans"/>
              <a:sym typeface="Open Sans"/>
            </a:endParaRPr>
          </a:p>
          <a:p>
            <a:pPr marL="647700" lvl="1" indent="-323850" algn="just">
              <a:lnSpc>
                <a:spcPts val="4200"/>
              </a:lnSpc>
              <a:buFont typeface="Arial"/>
              <a:buChar char="•"/>
            </a:pPr>
            <a:r>
              <a:rPr lang="en-US" sz="3000" dirty="0">
                <a:solidFill>
                  <a:srgbClr val="000000"/>
                </a:solidFill>
                <a:latin typeface="Open Sans"/>
                <a:ea typeface="Open Sans"/>
                <a:cs typeface="Open Sans"/>
                <a:sym typeface="Open Sans"/>
              </a:rPr>
              <a:t>Bit-banging </a:t>
            </a:r>
            <a:r>
              <a:rPr lang="en-US" sz="3000" dirty="0" err="1">
                <a:solidFill>
                  <a:srgbClr val="000000"/>
                </a:solidFill>
                <a:latin typeface="Open Sans"/>
                <a:ea typeface="Open Sans"/>
                <a:cs typeface="Open Sans"/>
                <a:sym typeface="Open Sans"/>
              </a:rPr>
              <a:t>tốn</a:t>
            </a:r>
            <a:r>
              <a:rPr lang="en-US" sz="3000" dirty="0">
                <a:solidFill>
                  <a:srgbClr val="000000"/>
                </a:solidFill>
                <a:latin typeface="Open Sans"/>
                <a:ea typeface="Open Sans"/>
                <a:cs typeface="Open Sans"/>
                <a:sym typeface="Open Sans"/>
              </a:rPr>
              <a:t> CPU – </a:t>
            </a:r>
            <a:r>
              <a:rPr lang="en-US" sz="3000" dirty="0" err="1">
                <a:solidFill>
                  <a:srgbClr val="000000"/>
                </a:solidFill>
                <a:latin typeface="Open Sans"/>
                <a:ea typeface="Open Sans"/>
                <a:cs typeface="Open Sans"/>
                <a:sym typeface="Open Sans"/>
              </a:rPr>
              <a:t>nên</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dùng</a:t>
            </a:r>
            <a:r>
              <a:rPr lang="en-US" sz="3000" dirty="0">
                <a:solidFill>
                  <a:srgbClr val="000000"/>
                </a:solidFill>
                <a:latin typeface="Open Sans"/>
                <a:ea typeface="Open Sans"/>
                <a:cs typeface="Open Sans"/>
                <a:sym typeface="Open Sans"/>
              </a:rPr>
              <a:t> driver </a:t>
            </a:r>
            <a:r>
              <a:rPr lang="en-US" sz="3000" dirty="0" err="1">
                <a:solidFill>
                  <a:srgbClr val="000000"/>
                </a:solidFill>
                <a:latin typeface="Open Sans"/>
                <a:ea typeface="Open Sans"/>
                <a:cs typeface="Open Sans"/>
                <a:sym typeface="Open Sans"/>
              </a:rPr>
              <a:t>chuẩn</a:t>
            </a:r>
            <a:r>
              <a:rPr lang="en-US" sz="3000" dirty="0">
                <a:solidFill>
                  <a:srgbClr val="000000"/>
                </a:solidFill>
                <a:latin typeface="Open Sans"/>
                <a:ea typeface="Open Sans"/>
                <a:cs typeface="Open Sans"/>
                <a:sym typeface="Open Sans"/>
              </a:rPr>
              <a:t> I²C </a:t>
            </a:r>
            <a:r>
              <a:rPr lang="en-US" sz="3000" dirty="0" err="1">
                <a:solidFill>
                  <a:srgbClr val="000000"/>
                </a:solidFill>
                <a:latin typeface="Open Sans"/>
                <a:ea typeface="Open Sans"/>
                <a:cs typeface="Open Sans"/>
                <a:sym typeface="Open Sans"/>
              </a:rPr>
              <a:t>nếu</a:t>
            </a:r>
            <a:r>
              <a:rPr lang="en-US" sz="3000" dirty="0">
                <a:solidFill>
                  <a:srgbClr val="000000"/>
                </a:solidFill>
                <a:latin typeface="Open Sans"/>
                <a:ea typeface="Open Sans"/>
                <a:cs typeface="Open Sans"/>
                <a:sym typeface="Open Sans"/>
              </a:rPr>
              <a:t> </a:t>
            </a:r>
            <a:r>
              <a:rPr lang="en-US" sz="3000" dirty="0" err="1">
                <a:solidFill>
                  <a:srgbClr val="000000"/>
                </a:solidFill>
                <a:latin typeface="Open Sans"/>
                <a:ea typeface="Open Sans"/>
                <a:cs typeface="Open Sans"/>
                <a:sym typeface="Open Sans"/>
              </a:rPr>
              <a:t>có</a:t>
            </a:r>
            <a:endParaRPr lang="en-US" sz="3000" dirty="0">
              <a:solidFill>
                <a:srgbClr val="000000"/>
              </a:solidFill>
              <a:latin typeface="Open Sans"/>
              <a:ea typeface="Open Sans"/>
              <a:cs typeface="Open Sans"/>
              <a:sym typeface="Open Sans"/>
            </a:endParaRPr>
          </a:p>
        </p:txBody>
      </p:sp>
      <p:sp>
        <p:nvSpPr>
          <p:cNvPr id="3" name="Freeform 3"/>
          <p:cNvSpPr/>
          <p:nvPr/>
        </p:nvSpPr>
        <p:spPr>
          <a:xfrm rot="5400000">
            <a:off x="11837410" y="-829949"/>
            <a:ext cx="6562966" cy="7473357"/>
          </a:xfrm>
          <a:custGeom>
            <a:avLst/>
            <a:gdLst/>
            <a:ahLst/>
            <a:cxnLst/>
            <a:rect l="l" t="t" r="r" b="b"/>
            <a:pathLst>
              <a:path w="6562966" h="7473357">
                <a:moveTo>
                  <a:pt x="0" y="0"/>
                </a:moveTo>
                <a:lnTo>
                  <a:pt x="6562966" y="0"/>
                </a:lnTo>
                <a:lnTo>
                  <a:pt x="6562966" y="7473357"/>
                </a:lnTo>
                <a:lnTo>
                  <a:pt x="0" y="747335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4" name="TextBox 4"/>
          <p:cNvSpPr txBox="1"/>
          <p:nvPr/>
        </p:nvSpPr>
        <p:spPr>
          <a:xfrm>
            <a:off x="4155936" y="3175"/>
            <a:ext cx="6759893" cy="679450"/>
          </a:xfrm>
          <a:prstGeom prst="rect">
            <a:avLst/>
          </a:prstGeom>
        </p:spPr>
        <p:txBody>
          <a:bodyPr lIns="0" tIns="0" rIns="0" bIns="0" rtlCol="0" anchor="t">
            <a:spAutoFit/>
          </a:bodyPr>
          <a:lstStyle/>
          <a:p>
            <a:pPr algn="ctr">
              <a:lnSpc>
                <a:spcPts val="5599"/>
              </a:lnSpc>
              <a:spcBef>
                <a:spcPct val="0"/>
              </a:spcBef>
            </a:pPr>
            <a:r>
              <a:rPr lang="en-US" sz="3999" b="1">
                <a:solidFill>
                  <a:srgbClr val="000000"/>
                </a:solidFill>
                <a:latin typeface="Open Sans Bold"/>
                <a:ea typeface="Open Sans Bold"/>
                <a:cs typeface="Open Sans Bold"/>
                <a:sym typeface="Open Sans Bold"/>
              </a:rPr>
              <a:t>🔬 Thử nghiệm &amp; Đánh giá</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831070"/>
            <a:ext cx="9873830" cy="11243492"/>
          </a:xfrm>
          <a:custGeom>
            <a:avLst/>
            <a:gdLst/>
            <a:ahLst/>
            <a:cxnLst/>
            <a:rect l="l" t="t" r="r" b="b"/>
            <a:pathLst>
              <a:path w="9873830" h="11243492">
                <a:moveTo>
                  <a:pt x="0" y="0"/>
                </a:moveTo>
                <a:lnTo>
                  <a:pt x="9873830" y="0"/>
                </a:lnTo>
                <a:lnTo>
                  <a:pt x="9873830" y="11243492"/>
                </a:lnTo>
                <a:lnTo>
                  <a:pt x="0" y="11243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8414170" y="0"/>
            <a:ext cx="9873830" cy="11243492"/>
          </a:xfrm>
          <a:custGeom>
            <a:avLst/>
            <a:gdLst/>
            <a:ahLst/>
            <a:cxnLst/>
            <a:rect l="l" t="t" r="r" b="b"/>
            <a:pathLst>
              <a:path w="9873830" h="11243492">
                <a:moveTo>
                  <a:pt x="9873830" y="11243492"/>
                </a:moveTo>
                <a:lnTo>
                  <a:pt x="0" y="11243492"/>
                </a:lnTo>
                <a:lnTo>
                  <a:pt x="0" y="0"/>
                </a:lnTo>
                <a:lnTo>
                  <a:pt x="9873830" y="0"/>
                </a:lnTo>
                <a:lnTo>
                  <a:pt x="9873830" y="11243492"/>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3182694" y="4305179"/>
            <a:ext cx="11922611" cy="1752841"/>
          </a:xfrm>
          <a:prstGeom prst="rect">
            <a:avLst/>
          </a:prstGeom>
        </p:spPr>
        <p:txBody>
          <a:bodyPr lIns="0" tIns="0" rIns="0" bIns="0" rtlCol="0" anchor="t">
            <a:spAutoFit/>
          </a:bodyPr>
          <a:lstStyle/>
          <a:p>
            <a:pPr algn="ctr">
              <a:lnSpc>
                <a:spcPts val="13231"/>
              </a:lnSpc>
            </a:pPr>
            <a:r>
              <a:rPr lang="en-US" sz="12028" b="1">
                <a:solidFill>
                  <a:srgbClr val="034383"/>
                </a:solidFill>
                <a:latin typeface="Ubuntu Bold"/>
                <a:ea typeface="Ubuntu Bold"/>
                <a:cs typeface="Ubuntu Bold"/>
                <a:sym typeface="Ubuntu Bold"/>
              </a:rPr>
              <a:t>THANK YOU</a:t>
            </a:r>
          </a:p>
        </p:txBody>
      </p:sp>
      <p:sp>
        <p:nvSpPr>
          <p:cNvPr id="5" name="Freeform 5"/>
          <p:cNvSpPr/>
          <p:nvPr/>
        </p:nvSpPr>
        <p:spPr>
          <a:xfrm rot="-7572255">
            <a:off x="8463171" y="2001467"/>
            <a:ext cx="1361659" cy="1331950"/>
          </a:xfrm>
          <a:custGeom>
            <a:avLst/>
            <a:gdLst/>
            <a:ahLst/>
            <a:cxnLst/>
            <a:rect l="l" t="t" r="r" b="b"/>
            <a:pathLst>
              <a:path w="1361659" h="1331950">
                <a:moveTo>
                  <a:pt x="0" y="0"/>
                </a:moveTo>
                <a:lnTo>
                  <a:pt x="1361658" y="0"/>
                </a:lnTo>
                <a:lnTo>
                  <a:pt x="1361658" y="1331950"/>
                </a:lnTo>
                <a:lnTo>
                  <a:pt x="0" y="13319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Freeform 6"/>
          <p:cNvSpPr/>
          <p:nvPr/>
        </p:nvSpPr>
        <p:spPr>
          <a:xfrm>
            <a:off x="8570656" y="2094097"/>
            <a:ext cx="1146689" cy="1146689"/>
          </a:xfrm>
          <a:custGeom>
            <a:avLst/>
            <a:gdLst/>
            <a:ahLst/>
            <a:cxnLst/>
            <a:rect l="l" t="t" r="r" b="b"/>
            <a:pathLst>
              <a:path w="1146689" h="1146689">
                <a:moveTo>
                  <a:pt x="0" y="0"/>
                </a:moveTo>
                <a:lnTo>
                  <a:pt x="1146688" y="0"/>
                </a:lnTo>
                <a:lnTo>
                  <a:pt x="1146688" y="1146689"/>
                </a:lnTo>
                <a:lnTo>
                  <a:pt x="0" y="1146689"/>
                </a:lnTo>
                <a:lnTo>
                  <a:pt x="0" y="0"/>
                </a:lnTo>
                <a:close/>
              </a:path>
            </a:pathLst>
          </a:custGeom>
          <a:blipFill>
            <a:blip r:embed="rId6">
              <a:extLst>
                <a:ext uri="{96DAC541-7B7A-43D3-8B79-37D633B846F1}">
                  <asvg:svgBlip xmlns:asvg="http://schemas.microsoft.com/office/drawing/2016/SVG/main" r:embed="rId7"/>
                </a:ext>
              </a:extLst>
            </a:blip>
            <a:stretch>
              <a:fillRect/>
            </a:stretch>
          </a:blipFill>
          <a:ln cap="sq">
            <a:noFill/>
            <a:prstDash val="solid"/>
            <a:miter/>
          </a:ln>
        </p:spPr>
      </p:sp>
      <p:sp>
        <p:nvSpPr>
          <p:cNvPr id="7" name="TextBox 7"/>
          <p:cNvSpPr txBox="1"/>
          <p:nvPr/>
        </p:nvSpPr>
        <p:spPr>
          <a:xfrm>
            <a:off x="8448452" y="3355687"/>
            <a:ext cx="1391095" cy="343349"/>
          </a:xfrm>
          <a:prstGeom prst="rect">
            <a:avLst/>
          </a:prstGeom>
        </p:spPr>
        <p:txBody>
          <a:bodyPr lIns="0" tIns="0" rIns="0" bIns="0" rtlCol="0" anchor="t">
            <a:spAutoFit/>
          </a:bodyPr>
          <a:lstStyle/>
          <a:p>
            <a:pPr algn="ctr">
              <a:lnSpc>
                <a:spcPts val="2645"/>
              </a:lnSpc>
            </a:pPr>
            <a:r>
              <a:rPr lang="en-US" sz="1889" b="1" spc="126">
                <a:solidFill>
                  <a:srgbClr val="034383"/>
                </a:solidFill>
                <a:latin typeface="Ubuntu Bold"/>
                <a:ea typeface="Ubuntu Bold"/>
                <a:cs typeface="Ubuntu Bold"/>
                <a:sym typeface="Ubuntu Bold"/>
              </a:rPr>
              <a:t>RIMBERIO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0694" y="-166154"/>
            <a:ext cx="10631517" cy="10631517"/>
          </a:xfrm>
          <a:custGeom>
            <a:avLst/>
            <a:gdLst/>
            <a:ahLst/>
            <a:cxnLst/>
            <a:rect l="l" t="t" r="r" b="b"/>
            <a:pathLst>
              <a:path w="10631517" h="10631517">
                <a:moveTo>
                  <a:pt x="0" y="0"/>
                </a:moveTo>
                <a:lnTo>
                  <a:pt x="10631517" y="0"/>
                </a:lnTo>
                <a:lnTo>
                  <a:pt x="10631517" y="10631517"/>
                </a:lnTo>
                <a:lnTo>
                  <a:pt x="0" y="1063151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rot="-10800000">
            <a:off x="7897177" y="-178363"/>
            <a:ext cx="10631517" cy="10631517"/>
          </a:xfrm>
          <a:custGeom>
            <a:avLst/>
            <a:gdLst/>
            <a:ahLst/>
            <a:cxnLst/>
            <a:rect l="l" t="t" r="r" b="b"/>
            <a:pathLst>
              <a:path w="10631517" h="10631517">
                <a:moveTo>
                  <a:pt x="0" y="0"/>
                </a:moveTo>
                <a:lnTo>
                  <a:pt x="10631517" y="0"/>
                </a:lnTo>
                <a:lnTo>
                  <a:pt x="10631517" y="10631517"/>
                </a:lnTo>
                <a:lnTo>
                  <a:pt x="0" y="1063151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grpSp>
        <p:nvGrpSpPr>
          <p:cNvPr id="4" name="Group 4"/>
          <p:cNvGrpSpPr/>
          <p:nvPr/>
        </p:nvGrpSpPr>
        <p:grpSpPr>
          <a:xfrm rot="-10800000">
            <a:off x="6938080" y="8246207"/>
            <a:ext cx="6064231" cy="1370341"/>
            <a:chOff x="0" y="0"/>
            <a:chExt cx="1597164" cy="360913"/>
          </a:xfrm>
        </p:grpSpPr>
        <p:sp>
          <p:nvSpPr>
            <p:cNvPr id="5" name="Freeform 5"/>
            <p:cNvSpPr/>
            <p:nvPr/>
          </p:nvSpPr>
          <p:spPr>
            <a:xfrm>
              <a:off x="0" y="0"/>
              <a:ext cx="1597164" cy="360913"/>
            </a:xfrm>
            <a:custGeom>
              <a:avLst/>
              <a:gdLst/>
              <a:ahLst/>
              <a:cxnLst/>
              <a:rect l="l" t="t" r="r" b="b"/>
              <a:pathLst>
                <a:path w="1597164" h="360913">
                  <a:moveTo>
                    <a:pt x="0" y="0"/>
                  </a:moveTo>
                  <a:lnTo>
                    <a:pt x="1597164" y="0"/>
                  </a:lnTo>
                  <a:lnTo>
                    <a:pt x="1597164" y="360913"/>
                  </a:lnTo>
                  <a:lnTo>
                    <a:pt x="0" y="360913"/>
                  </a:lnTo>
                  <a:close/>
                </a:path>
              </a:pathLst>
            </a:custGeom>
            <a:solidFill>
              <a:srgbClr val="FFFFFF"/>
            </a:solidFill>
          </p:spPr>
        </p:sp>
        <p:sp>
          <p:nvSpPr>
            <p:cNvPr id="6" name="TextBox 6"/>
            <p:cNvSpPr txBox="1"/>
            <p:nvPr/>
          </p:nvSpPr>
          <p:spPr>
            <a:xfrm>
              <a:off x="0" y="-38100"/>
              <a:ext cx="1597164" cy="399013"/>
            </a:xfrm>
            <a:prstGeom prst="rect">
              <a:avLst/>
            </a:prstGeom>
          </p:spPr>
          <p:txBody>
            <a:bodyPr lIns="50800" tIns="50800" rIns="50800" bIns="50800" rtlCol="0" anchor="ctr"/>
            <a:lstStyle/>
            <a:p>
              <a:pPr algn="ctr">
                <a:lnSpc>
                  <a:spcPts val="3295"/>
                </a:lnSpc>
              </a:pPr>
              <a:endParaRPr/>
            </a:p>
          </p:txBody>
        </p:sp>
      </p:grpSp>
      <p:grpSp>
        <p:nvGrpSpPr>
          <p:cNvPr id="7" name="Group 7"/>
          <p:cNvGrpSpPr/>
          <p:nvPr/>
        </p:nvGrpSpPr>
        <p:grpSpPr>
          <a:xfrm rot="-10800000">
            <a:off x="-1456230" y="9616548"/>
            <a:ext cx="9626215" cy="1370341"/>
            <a:chOff x="0" y="0"/>
            <a:chExt cx="2535300" cy="360913"/>
          </a:xfrm>
        </p:grpSpPr>
        <p:sp>
          <p:nvSpPr>
            <p:cNvPr id="8" name="Freeform 8"/>
            <p:cNvSpPr/>
            <p:nvPr/>
          </p:nvSpPr>
          <p:spPr>
            <a:xfrm>
              <a:off x="0" y="0"/>
              <a:ext cx="2535300" cy="360913"/>
            </a:xfrm>
            <a:custGeom>
              <a:avLst/>
              <a:gdLst/>
              <a:ahLst/>
              <a:cxnLst/>
              <a:rect l="l" t="t" r="r" b="b"/>
              <a:pathLst>
                <a:path w="2535300" h="360913">
                  <a:moveTo>
                    <a:pt x="0" y="0"/>
                  </a:moveTo>
                  <a:lnTo>
                    <a:pt x="2535300" y="0"/>
                  </a:lnTo>
                  <a:lnTo>
                    <a:pt x="2535300" y="360913"/>
                  </a:lnTo>
                  <a:lnTo>
                    <a:pt x="0" y="360913"/>
                  </a:lnTo>
                  <a:close/>
                </a:path>
              </a:pathLst>
            </a:custGeom>
            <a:solidFill>
              <a:srgbClr val="034383"/>
            </a:solidFill>
          </p:spPr>
        </p:sp>
        <p:sp>
          <p:nvSpPr>
            <p:cNvPr id="9" name="TextBox 9"/>
            <p:cNvSpPr txBox="1"/>
            <p:nvPr/>
          </p:nvSpPr>
          <p:spPr>
            <a:xfrm>
              <a:off x="0" y="-38100"/>
              <a:ext cx="2535300" cy="399013"/>
            </a:xfrm>
            <a:prstGeom prst="rect">
              <a:avLst/>
            </a:prstGeom>
          </p:spPr>
          <p:txBody>
            <a:bodyPr lIns="50800" tIns="50800" rIns="50800" bIns="50800" rtlCol="0" anchor="ctr"/>
            <a:lstStyle/>
            <a:p>
              <a:pPr algn="ctr">
                <a:lnSpc>
                  <a:spcPts val="3295"/>
                </a:lnSpc>
              </a:pPr>
              <a:endParaRPr/>
            </a:p>
          </p:txBody>
        </p:sp>
      </p:grpSp>
      <p:grpSp>
        <p:nvGrpSpPr>
          <p:cNvPr id="10" name="Group 10"/>
          <p:cNvGrpSpPr/>
          <p:nvPr/>
        </p:nvGrpSpPr>
        <p:grpSpPr>
          <a:xfrm>
            <a:off x="5285690" y="670452"/>
            <a:ext cx="6064231" cy="1370341"/>
            <a:chOff x="0" y="0"/>
            <a:chExt cx="1597164" cy="360913"/>
          </a:xfrm>
        </p:grpSpPr>
        <p:sp>
          <p:nvSpPr>
            <p:cNvPr id="11" name="Freeform 11"/>
            <p:cNvSpPr/>
            <p:nvPr/>
          </p:nvSpPr>
          <p:spPr>
            <a:xfrm>
              <a:off x="0" y="0"/>
              <a:ext cx="1597164" cy="360913"/>
            </a:xfrm>
            <a:custGeom>
              <a:avLst/>
              <a:gdLst/>
              <a:ahLst/>
              <a:cxnLst/>
              <a:rect l="l" t="t" r="r" b="b"/>
              <a:pathLst>
                <a:path w="1597164" h="360913">
                  <a:moveTo>
                    <a:pt x="0" y="0"/>
                  </a:moveTo>
                  <a:lnTo>
                    <a:pt x="1597164" y="0"/>
                  </a:lnTo>
                  <a:lnTo>
                    <a:pt x="1597164" y="360913"/>
                  </a:lnTo>
                  <a:lnTo>
                    <a:pt x="0" y="360913"/>
                  </a:lnTo>
                  <a:close/>
                </a:path>
              </a:pathLst>
            </a:custGeom>
            <a:solidFill>
              <a:srgbClr val="FFFFFF"/>
            </a:solidFill>
          </p:spPr>
        </p:sp>
        <p:sp>
          <p:nvSpPr>
            <p:cNvPr id="12" name="TextBox 12"/>
            <p:cNvSpPr txBox="1"/>
            <p:nvPr/>
          </p:nvSpPr>
          <p:spPr>
            <a:xfrm>
              <a:off x="0" y="-38100"/>
              <a:ext cx="1597164" cy="399013"/>
            </a:xfrm>
            <a:prstGeom prst="rect">
              <a:avLst/>
            </a:prstGeom>
          </p:spPr>
          <p:txBody>
            <a:bodyPr lIns="50800" tIns="50800" rIns="50800" bIns="50800" rtlCol="0" anchor="ctr"/>
            <a:lstStyle/>
            <a:p>
              <a:pPr algn="ctr">
                <a:lnSpc>
                  <a:spcPts val="3295"/>
                </a:lnSpc>
              </a:pPr>
              <a:endParaRPr/>
            </a:p>
          </p:txBody>
        </p:sp>
      </p:grpSp>
      <p:grpSp>
        <p:nvGrpSpPr>
          <p:cNvPr id="13" name="Group 13"/>
          <p:cNvGrpSpPr/>
          <p:nvPr/>
        </p:nvGrpSpPr>
        <p:grpSpPr>
          <a:xfrm>
            <a:off x="10118015" y="-699889"/>
            <a:ext cx="9626215" cy="1370341"/>
            <a:chOff x="0" y="0"/>
            <a:chExt cx="2535300" cy="360913"/>
          </a:xfrm>
        </p:grpSpPr>
        <p:sp>
          <p:nvSpPr>
            <p:cNvPr id="14" name="Freeform 14"/>
            <p:cNvSpPr/>
            <p:nvPr/>
          </p:nvSpPr>
          <p:spPr>
            <a:xfrm>
              <a:off x="0" y="0"/>
              <a:ext cx="2535300" cy="360913"/>
            </a:xfrm>
            <a:custGeom>
              <a:avLst/>
              <a:gdLst/>
              <a:ahLst/>
              <a:cxnLst/>
              <a:rect l="l" t="t" r="r" b="b"/>
              <a:pathLst>
                <a:path w="2535300" h="360913">
                  <a:moveTo>
                    <a:pt x="0" y="0"/>
                  </a:moveTo>
                  <a:lnTo>
                    <a:pt x="2535300" y="0"/>
                  </a:lnTo>
                  <a:lnTo>
                    <a:pt x="2535300" y="360913"/>
                  </a:lnTo>
                  <a:lnTo>
                    <a:pt x="0" y="360913"/>
                  </a:lnTo>
                  <a:close/>
                </a:path>
              </a:pathLst>
            </a:custGeom>
            <a:solidFill>
              <a:srgbClr val="034383"/>
            </a:solidFill>
          </p:spPr>
        </p:sp>
        <p:sp>
          <p:nvSpPr>
            <p:cNvPr id="15" name="TextBox 15"/>
            <p:cNvSpPr txBox="1"/>
            <p:nvPr/>
          </p:nvSpPr>
          <p:spPr>
            <a:xfrm>
              <a:off x="0" y="-38100"/>
              <a:ext cx="2535300" cy="399013"/>
            </a:xfrm>
            <a:prstGeom prst="rect">
              <a:avLst/>
            </a:prstGeom>
          </p:spPr>
          <p:txBody>
            <a:bodyPr lIns="50800" tIns="50800" rIns="50800" bIns="50800" rtlCol="0" anchor="ctr"/>
            <a:lstStyle/>
            <a:p>
              <a:pPr algn="ctr">
                <a:lnSpc>
                  <a:spcPts val="3295"/>
                </a:lnSpc>
              </a:pPr>
              <a:endParaRPr/>
            </a:p>
          </p:txBody>
        </p:sp>
      </p:grpSp>
      <p:sp>
        <p:nvSpPr>
          <p:cNvPr id="16" name="TextBox 16"/>
          <p:cNvSpPr txBox="1"/>
          <p:nvPr/>
        </p:nvSpPr>
        <p:spPr>
          <a:xfrm>
            <a:off x="9041045" y="2783930"/>
            <a:ext cx="7521520" cy="949325"/>
          </a:xfrm>
          <a:prstGeom prst="rect">
            <a:avLst/>
          </a:prstGeom>
        </p:spPr>
        <p:txBody>
          <a:bodyPr lIns="0" tIns="0" rIns="0" bIns="0" rtlCol="0" anchor="t">
            <a:spAutoFit/>
          </a:bodyPr>
          <a:lstStyle/>
          <a:p>
            <a:pPr algn="l">
              <a:lnSpc>
                <a:spcPts val="7150"/>
              </a:lnSpc>
            </a:pPr>
            <a:r>
              <a:rPr lang="en-US" sz="6500" b="1">
                <a:solidFill>
                  <a:srgbClr val="034383"/>
                </a:solidFill>
                <a:latin typeface="Ubuntu Bold"/>
                <a:ea typeface="Ubuntu Bold"/>
                <a:cs typeface="Ubuntu Bold"/>
                <a:sym typeface="Ubuntu Bold"/>
              </a:rPr>
              <a:t>LÝ DO LỰA CHỌN</a:t>
            </a:r>
          </a:p>
        </p:txBody>
      </p:sp>
      <p:sp>
        <p:nvSpPr>
          <p:cNvPr id="17" name="TextBox 17"/>
          <p:cNvSpPr txBox="1"/>
          <p:nvPr/>
        </p:nvSpPr>
        <p:spPr>
          <a:xfrm>
            <a:off x="9041045" y="4030587"/>
            <a:ext cx="7035864" cy="3937000"/>
          </a:xfrm>
          <a:prstGeom prst="rect">
            <a:avLst/>
          </a:prstGeom>
        </p:spPr>
        <p:txBody>
          <a:bodyPr lIns="0" tIns="0" rIns="0" bIns="0" rtlCol="0" anchor="t">
            <a:spAutoFit/>
          </a:bodyPr>
          <a:lstStyle/>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Lý do chọn BeagleBone Black:</a:t>
            </a:r>
          </a:p>
          <a:p>
            <a:pPr marL="1079505" lvl="2" indent="-359835" algn="just">
              <a:lnSpc>
                <a:spcPts val="3500"/>
              </a:lnSpc>
              <a:buFont typeface="Arial"/>
              <a:buChar char="⚬"/>
            </a:pPr>
            <a:r>
              <a:rPr lang="en-US" sz="2500">
                <a:solidFill>
                  <a:srgbClr val="0D1D29"/>
                </a:solidFill>
                <a:latin typeface="Open Sans"/>
                <a:ea typeface="Open Sans"/>
                <a:cs typeface="Open Sans"/>
                <a:sym typeface="Open Sans"/>
              </a:rPr>
              <a:t>Hỗ trợ đầy đủ GPIO, I2C, SPI, dễ tùy biến hệ điều hành, phát triển driver, và có cộng đồng mạnh.</a:t>
            </a:r>
          </a:p>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Ứng dụng thực tiễn:</a:t>
            </a:r>
          </a:p>
          <a:p>
            <a:pPr marL="1079505" lvl="2" indent="-359835" algn="just">
              <a:lnSpc>
                <a:spcPts val="3500"/>
              </a:lnSpc>
              <a:buFont typeface="Arial"/>
              <a:buChar char="⚬"/>
            </a:pPr>
            <a:r>
              <a:rPr lang="en-US" sz="2500">
                <a:solidFill>
                  <a:srgbClr val="0D1D29"/>
                </a:solidFill>
                <a:latin typeface="Open Sans"/>
                <a:ea typeface="Open Sans"/>
                <a:cs typeface="Open Sans"/>
                <a:sym typeface="Open Sans"/>
              </a:rPr>
              <a:t> Phù hợp cho các hệ thống nhúng như: trạm quan trắc, nhà thông minh, gateway IoT, điều khiển robot và máy công nghiệp</a:t>
            </a:r>
          </a:p>
        </p:txBody>
      </p:sp>
      <p:grpSp>
        <p:nvGrpSpPr>
          <p:cNvPr id="18" name="Group 18"/>
          <p:cNvGrpSpPr/>
          <p:nvPr/>
        </p:nvGrpSpPr>
        <p:grpSpPr>
          <a:xfrm>
            <a:off x="1886467" y="2040793"/>
            <a:ext cx="6283518" cy="6205413"/>
            <a:chOff x="0" y="0"/>
            <a:chExt cx="8378025" cy="8273884"/>
          </a:xfrm>
        </p:grpSpPr>
        <p:pic>
          <p:nvPicPr>
            <p:cNvPr id="19" name="Picture 19"/>
            <p:cNvPicPr>
              <a:picLocks noChangeAspect="1"/>
            </p:cNvPicPr>
            <p:nvPr/>
          </p:nvPicPr>
          <p:blipFill>
            <a:blip r:embed="rId4"/>
            <a:srcRect l="36163" r="36163"/>
            <a:stretch>
              <a:fillRect/>
            </a:stretch>
          </p:blipFill>
          <p:spPr>
            <a:xfrm>
              <a:off x="0" y="0"/>
              <a:ext cx="4125512" cy="8273884"/>
            </a:xfrm>
            <a:prstGeom prst="rect">
              <a:avLst/>
            </a:prstGeom>
          </p:spPr>
        </p:pic>
        <p:pic>
          <p:nvPicPr>
            <p:cNvPr id="20" name="Picture 20"/>
            <p:cNvPicPr>
              <a:picLocks noChangeAspect="1"/>
            </p:cNvPicPr>
            <p:nvPr/>
          </p:nvPicPr>
          <p:blipFill>
            <a:blip r:embed="rId5"/>
            <a:srcRect l="17211" r="17211"/>
            <a:stretch>
              <a:fillRect/>
            </a:stretch>
          </p:blipFill>
          <p:spPr>
            <a:xfrm>
              <a:off x="4252512" y="0"/>
              <a:ext cx="4125512" cy="4073442"/>
            </a:xfrm>
            <a:prstGeom prst="rect">
              <a:avLst/>
            </a:prstGeom>
          </p:spPr>
        </p:pic>
        <p:pic>
          <p:nvPicPr>
            <p:cNvPr id="21" name="Picture 21"/>
            <p:cNvPicPr>
              <a:picLocks noChangeAspect="1"/>
            </p:cNvPicPr>
            <p:nvPr/>
          </p:nvPicPr>
          <p:blipFill>
            <a:blip r:embed="rId6"/>
            <a:srcRect l="15058" r="15058"/>
            <a:stretch>
              <a:fillRect/>
            </a:stretch>
          </p:blipFill>
          <p:spPr>
            <a:xfrm>
              <a:off x="4252512" y="4200442"/>
              <a:ext cx="4125512" cy="4073442"/>
            </a:xfrm>
            <a:prstGeom prst="rect">
              <a:avLst/>
            </a:prstGeom>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0694" y="-166154"/>
            <a:ext cx="10631517" cy="10631517"/>
          </a:xfrm>
          <a:custGeom>
            <a:avLst/>
            <a:gdLst/>
            <a:ahLst/>
            <a:cxnLst/>
            <a:rect l="l" t="t" r="r" b="b"/>
            <a:pathLst>
              <a:path w="10631517" h="10631517">
                <a:moveTo>
                  <a:pt x="0" y="0"/>
                </a:moveTo>
                <a:lnTo>
                  <a:pt x="10631517" y="0"/>
                </a:lnTo>
                <a:lnTo>
                  <a:pt x="10631517" y="10631517"/>
                </a:lnTo>
                <a:lnTo>
                  <a:pt x="0" y="1063151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rot="-10800000">
            <a:off x="7897177" y="-178363"/>
            <a:ext cx="10631517" cy="10631517"/>
          </a:xfrm>
          <a:custGeom>
            <a:avLst/>
            <a:gdLst/>
            <a:ahLst/>
            <a:cxnLst/>
            <a:rect l="l" t="t" r="r" b="b"/>
            <a:pathLst>
              <a:path w="10631517" h="10631517">
                <a:moveTo>
                  <a:pt x="0" y="0"/>
                </a:moveTo>
                <a:lnTo>
                  <a:pt x="10631517" y="0"/>
                </a:lnTo>
                <a:lnTo>
                  <a:pt x="10631517" y="10631517"/>
                </a:lnTo>
                <a:lnTo>
                  <a:pt x="0" y="1063151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grpSp>
        <p:nvGrpSpPr>
          <p:cNvPr id="4" name="Group 4"/>
          <p:cNvGrpSpPr/>
          <p:nvPr/>
        </p:nvGrpSpPr>
        <p:grpSpPr>
          <a:xfrm rot="-10800000">
            <a:off x="6938080" y="8246207"/>
            <a:ext cx="6064231" cy="1370341"/>
            <a:chOff x="0" y="0"/>
            <a:chExt cx="1597164" cy="360913"/>
          </a:xfrm>
        </p:grpSpPr>
        <p:sp>
          <p:nvSpPr>
            <p:cNvPr id="5" name="Freeform 5"/>
            <p:cNvSpPr/>
            <p:nvPr/>
          </p:nvSpPr>
          <p:spPr>
            <a:xfrm>
              <a:off x="0" y="0"/>
              <a:ext cx="1597164" cy="360913"/>
            </a:xfrm>
            <a:custGeom>
              <a:avLst/>
              <a:gdLst/>
              <a:ahLst/>
              <a:cxnLst/>
              <a:rect l="l" t="t" r="r" b="b"/>
              <a:pathLst>
                <a:path w="1597164" h="360913">
                  <a:moveTo>
                    <a:pt x="0" y="0"/>
                  </a:moveTo>
                  <a:lnTo>
                    <a:pt x="1597164" y="0"/>
                  </a:lnTo>
                  <a:lnTo>
                    <a:pt x="1597164" y="360913"/>
                  </a:lnTo>
                  <a:lnTo>
                    <a:pt x="0" y="360913"/>
                  </a:lnTo>
                  <a:close/>
                </a:path>
              </a:pathLst>
            </a:custGeom>
            <a:solidFill>
              <a:srgbClr val="FFFFFF"/>
            </a:solidFill>
          </p:spPr>
        </p:sp>
        <p:sp>
          <p:nvSpPr>
            <p:cNvPr id="6" name="TextBox 6"/>
            <p:cNvSpPr txBox="1"/>
            <p:nvPr/>
          </p:nvSpPr>
          <p:spPr>
            <a:xfrm>
              <a:off x="0" y="-38100"/>
              <a:ext cx="1597164" cy="399013"/>
            </a:xfrm>
            <a:prstGeom prst="rect">
              <a:avLst/>
            </a:prstGeom>
          </p:spPr>
          <p:txBody>
            <a:bodyPr lIns="50800" tIns="50800" rIns="50800" bIns="50800" rtlCol="0" anchor="ctr"/>
            <a:lstStyle/>
            <a:p>
              <a:pPr algn="ctr">
                <a:lnSpc>
                  <a:spcPts val="3295"/>
                </a:lnSpc>
              </a:pPr>
              <a:endParaRPr/>
            </a:p>
          </p:txBody>
        </p:sp>
      </p:grpSp>
      <p:grpSp>
        <p:nvGrpSpPr>
          <p:cNvPr id="7" name="Group 7"/>
          <p:cNvGrpSpPr/>
          <p:nvPr/>
        </p:nvGrpSpPr>
        <p:grpSpPr>
          <a:xfrm rot="-10800000">
            <a:off x="-1456230" y="9616548"/>
            <a:ext cx="9626215" cy="1370341"/>
            <a:chOff x="0" y="0"/>
            <a:chExt cx="2535300" cy="360913"/>
          </a:xfrm>
        </p:grpSpPr>
        <p:sp>
          <p:nvSpPr>
            <p:cNvPr id="8" name="Freeform 8"/>
            <p:cNvSpPr/>
            <p:nvPr/>
          </p:nvSpPr>
          <p:spPr>
            <a:xfrm>
              <a:off x="0" y="0"/>
              <a:ext cx="2535300" cy="360913"/>
            </a:xfrm>
            <a:custGeom>
              <a:avLst/>
              <a:gdLst/>
              <a:ahLst/>
              <a:cxnLst/>
              <a:rect l="l" t="t" r="r" b="b"/>
              <a:pathLst>
                <a:path w="2535300" h="360913">
                  <a:moveTo>
                    <a:pt x="0" y="0"/>
                  </a:moveTo>
                  <a:lnTo>
                    <a:pt x="2535300" y="0"/>
                  </a:lnTo>
                  <a:lnTo>
                    <a:pt x="2535300" y="360913"/>
                  </a:lnTo>
                  <a:lnTo>
                    <a:pt x="0" y="360913"/>
                  </a:lnTo>
                  <a:close/>
                </a:path>
              </a:pathLst>
            </a:custGeom>
            <a:solidFill>
              <a:srgbClr val="034383"/>
            </a:solidFill>
          </p:spPr>
        </p:sp>
        <p:sp>
          <p:nvSpPr>
            <p:cNvPr id="9" name="TextBox 9"/>
            <p:cNvSpPr txBox="1"/>
            <p:nvPr/>
          </p:nvSpPr>
          <p:spPr>
            <a:xfrm>
              <a:off x="0" y="-38100"/>
              <a:ext cx="2535300" cy="399013"/>
            </a:xfrm>
            <a:prstGeom prst="rect">
              <a:avLst/>
            </a:prstGeom>
          </p:spPr>
          <p:txBody>
            <a:bodyPr lIns="50800" tIns="50800" rIns="50800" bIns="50800" rtlCol="0" anchor="ctr"/>
            <a:lstStyle/>
            <a:p>
              <a:pPr algn="ctr">
                <a:lnSpc>
                  <a:spcPts val="3295"/>
                </a:lnSpc>
              </a:pPr>
              <a:endParaRPr/>
            </a:p>
          </p:txBody>
        </p:sp>
      </p:grpSp>
      <p:grpSp>
        <p:nvGrpSpPr>
          <p:cNvPr id="10" name="Group 10"/>
          <p:cNvGrpSpPr/>
          <p:nvPr/>
        </p:nvGrpSpPr>
        <p:grpSpPr>
          <a:xfrm>
            <a:off x="5285690" y="670452"/>
            <a:ext cx="6064231" cy="1370341"/>
            <a:chOff x="0" y="0"/>
            <a:chExt cx="1597164" cy="360913"/>
          </a:xfrm>
        </p:grpSpPr>
        <p:sp>
          <p:nvSpPr>
            <p:cNvPr id="11" name="Freeform 11"/>
            <p:cNvSpPr/>
            <p:nvPr/>
          </p:nvSpPr>
          <p:spPr>
            <a:xfrm>
              <a:off x="0" y="0"/>
              <a:ext cx="1597164" cy="360913"/>
            </a:xfrm>
            <a:custGeom>
              <a:avLst/>
              <a:gdLst/>
              <a:ahLst/>
              <a:cxnLst/>
              <a:rect l="l" t="t" r="r" b="b"/>
              <a:pathLst>
                <a:path w="1597164" h="360913">
                  <a:moveTo>
                    <a:pt x="0" y="0"/>
                  </a:moveTo>
                  <a:lnTo>
                    <a:pt x="1597164" y="0"/>
                  </a:lnTo>
                  <a:lnTo>
                    <a:pt x="1597164" y="360913"/>
                  </a:lnTo>
                  <a:lnTo>
                    <a:pt x="0" y="360913"/>
                  </a:lnTo>
                  <a:close/>
                </a:path>
              </a:pathLst>
            </a:custGeom>
            <a:solidFill>
              <a:srgbClr val="FFFFFF"/>
            </a:solidFill>
          </p:spPr>
        </p:sp>
        <p:sp>
          <p:nvSpPr>
            <p:cNvPr id="12" name="TextBox 12"/>
            <p:cNvSpPr txBox="1"/>
            <p:nvPr/>
          </p:nvSpPr>
          <p:spPr>
            <a:xfrm>
              <a:off x="0" y="-38100"/>
              <a:ext cx="1597164" cy="399013"/>
            </a:xfrm>
            <a:prstGeom prst="rect">
              <a:avLst/>
            </a:prstGeom>
          </p:spPr>
          <p:txBody>
            <a:bodyPr lIns="50800" tIns="50800" rIns="50800" bIns="50800" rtlCol="0" anchor="ctr"/>
            <a:lstStyle/>
            <a:p>
              <a:pPr algn="ctr">
                <a:lnSpc>
                  <a:spcPts val="3295"/>
                </a:lnSpc>
              </a:pPr>
              <a:endParaRPr/>
            </a:p>
          </p:txBody>
        </p:sp>
      </p:grpSp>
      <p:grpSp>
        <p:nvGrpSpPr>
          <p:cNvPr id="13" name="Group 13"/>
          <p:cNvGrpSpPr/>
          <p:nvPr/>
        </p:nvGrpSpPr>
        <p:grpSpPr>
          <a:xfrm>
            <a:off x="10118015" y="-699889"/>
            <a:ext cx="9626215" cy="1370341"/>
            <a:chOff x="0" y="0"/>
            <a:chExt cx="2535300" cy="360913"/>
          </a:xfrm>
        </p:grpSpPr>
        <p:sp>
          <p:nvSpPr>
            <p:cNvPr id="14" name="Freeform 14"/>
            <p:cNvSpPr/>
            <p:nvPr/>
          </p:nvSpPr>
          <p:spPr>
            <a:xfrm>
              <a:off x="0" y="0"/>
              <a:ext cx="2535300" cy="360913"/>
            </a:xfrm>
            <a:custGeom>
              <a:avLst/>
              <a:gdLst/>
              <a:ahLst/>
              <a:cxnLst/>
              <a:rect l="l" t="t" r="r" b="b"/>
              <a:pathLst>
                <a:path w="2535300" h="360913">
                  <a:moveTo>
                    <a:pt x="0" y="0"/>
                  </a:moveTo>
                  <a:lnTo>
                    <a:pt x="2535300" y="0"/>
                  </a:lnTo>
                  <a:lnTo>
                    <a:pt x="2535300" y="360913"/>
                  </a:lnTo>
                  <a:lnTo>
                    <a:pt x="0" y="360913"/>
                  </a:lnTo>
                  <a:close/>
                </a:path>
              </a:pathLst>
            </a:custGeom>
            <a:solidFill>
              <a:srgbClr val="034383"/>
            </a:solidFill>
          </p:spPr>
        </p:sp>
        <p:sp>
          <p:nvSpPr>
            <p:cNvPr id="15" name="TextBox 15"/>
            <p:cNvSpPr txBox="1"/>
            <p:nvPr/>
          </p:nvSpPr>
          <p:spPr>
            <a:xfrm>
              <a:off x="0" y="-38100"/>
              <a:ext cx="2535300" cy="399013"/>
            </a:xfrm>
            <a:prstGeom prst="rect">
              <a:avLst/>
            </a:prstGeom>
          </p:spPr>
          <p:txBody>
            <a:bodyPr lIns="50800" tIns="50800" rIns="50800" bIns="50800" rtlCol="0" anchor="ctr"/>
            <a:lstStyle/>
            <a:p>
              <a:pPr algn="ctr">
                <a:lnSpc>
                  <a:spcPts val="3295"/>
                </a:lnSpc>
              </a:pPr>
              <a:endParaRPr/>
            </a:p>
          </p:txBody>
        </p:sp>
      </p:grpSp>
      <p:grpSp>
        <p:nvGrpSpPr>
          <p:cNvPr id="16" name="Group 16"/>
          <p:cNvGrpSpPr/>
          <p:nvPr/>
        </p:nvGrpSpPr>
        <p:grpSpPr>
          <a:xfrm>
            <a:off x="1886467" y="2040793"/>
            <a:ext cx="6283518" cy="6205413"/>
            <a:chOff x="0" y="0"/>
            <a:chExt cx="8378025" cy="8273884"/>
          </a:xfrm>
        </p:grpSpPr>
        <p:pic>
          <p:nvPicPr>
            <p:cNvPr id="17" name="Picture 17"/>
            <p:cNvPicPr>
              <a:picLocks noChangeAspect="1"/>
            </p:cNvPicPr>
            <p:nvPr/>
          </p:nvPicPr>
          <p:blipFill>
            <a:blip r:embed="rId4"/>
            <a:srcRect l="36163" r="36163"/>
            <a:stretch>
              <a:fillRect/>
            </a:stretch>
          </p:blipFill>
          <p:spPr>
            <a:xfrm>
              <a:off x="0" y="0"/>
              <a:ext cx="4125512" cy="8273884"/>
            </a:xfrm>
            <a:prstGeom prst="rect">
              <a:avLst/>
            </a:prstGeom>
          </p:spPr>
        </p:pic>
        <p:pic>
          <p:nvPicPr>
            <p:cNvPr id="18" name="Picture 18"/>
            <p:cNvPicPr>
              <a:picLocks noChangeAspect="1"/>
            </p:cNvPicPr>
            <p:nvPr/>
          </p:nvPicPr>
          <p:blipFill>
            <a:blip r:embed="rId5"/>
            <a:srcRect l="17211" r="17211"/>
            <a:stretch>
              <a:fillRect/>
            </a:stretch>
          </p:blipFill>
          <p:spPr>
            <a:xfrm>
              <a:off x="4252512" y="0"/>
              <a:ext cx="4125512" cy="4073442"/>
            </a:xfrm>
            <a:prstGeom prst="rect">
              <a:avLst/>
            </a:prstGeom>
          </p:spPr>
        </p:pic>
        <p:pic>
          <p:nvPicPr>
            <p:cNvPr id="19" name="Picture 19"/>
            <p:cNvPicPr>
              <a:picLocks noChangeAspect="1"/>
            </p:cNvPicPr>
            <p:nvPr/>
          </p:nvPicPr>
          <p:blipFill>
            <a:blip r:embed="rId6"/>
            <a:srcRect l="15058" r="15058"/>
            <a:stretch>
              <a:fillRect/>
            </a:stretch>
          </p:blipFill>
          <p:spPr>
            <a:xfrm>
              <a:off x="4252512" y="4200442"/>
              <a:ext cx="4125512" cy="4073442"/>
            </a:xfrm>
            <a:prstGeom prst="rect">
              <a:avLst/>
            </a:prstGeom>
          </p:spPr>
        </p:pic>
      </p:grpSp>
      <p:sp>
        <p:nvSpPr>
          <p:cNvPr id="20" name="TextBox 20"/>
          <p:cNvSpPr txBox="1"/>
          <p:nvPr/>
        </p:nvSpPr>
        <p:spPr>
          <a:xfrm>
            <a:off x="9241550" y="1942607"/>
            <a:ext cx="7521520" cy="1226186"/>
          </a:xfrm>
          <a:prstGeom prst="rect">
            <a:avLst/>
          </a:prstGeom>
        </p:spPr>
        <p:txBody>
          <a:bodyPr lIns="0" tIns="0" rIns="0" bIns="0" rtlCol="0" anchor="t">
            <a:spAutoFit/>
          </a:bodyPr>
          <a:lstStyle/>
          <a:p>
            <a:pPr algn="l">
              <a:lnSpc>
                <a:spcPts val="4730"/>
              </a:lnSpc>
            </a:pPr>
            <a:r>
              <a:rPr lang="en-US" sz="4300" b="1">
                <a:solidFill>
                  <a:srgbClr val="034383"/>
                </a:solidFill>
                <a:latin typeface="Ubuntu Bold"/>
                <a:ea typeface="Ubuntu Bold"/>
                <a:cs typeface="Ubuntu Bold"/>
                <a:sym typeface="Ubuntu Bold"/>
              </a:rPr>
              <a:t>ĐỊNH HƯỚNG PHÁT TRIỂN HỆ THỐNG NHÚNG</a:t>
            </a:r>
          </a:p>
        </p:txBody>
      </p:sp>
      <p:sp>
        <p:nvSpPr>
          <p:cNvPr id="21" name="TextBox 21"/>
          <p:cNvSpPr txBox="1"/>
          <p:nvPr/>
        </p:nvSpPr>
        <p:spPr>
          <a:xfrm>
            <a:off x="8930139" y="3365149"/>
            <a:ext cx="7035864" cy="5251450"/>
          </a:xfrm>
          <a:prstGeom prst="rect">
            <a:avLst/>
          </a:prstGeom>
        </p:spPr>
        <p:txBody>
          <a:bodyPr lIns="0" tIns="0" rIns="0" bIns="0" rtlCol="0" anchor="t">
            <a:spAutoFit/>
          </a:bodyPr>
          <a:lstStyle/>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Sau khi thực hành trên BBB, ta có thể ứng dụng để phát triển máy nhúng dạng gateway IoT, HMI, thiết bị đo lường tự động.</a:t>
            </a:r>
          </a:p>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Cũng có thể xây dựng hệ thống điều khiển nhúng cho robot, nhà thông minh hoặc thiết bị công nghiệp.</a:t>
            </a:r>
          </a:p>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Sau khi thực hành trên BBB (ARM Cortex-A8, kiến trúc ARMv7 – 32-bit), ta có nền tảng để phát triển tiếp trên các hệ nhúng ARM khác như ARM64.</a:t>
            </a:r>
          </a:p>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 Kỹ năng thu được có thể áp dụng cho cả vi điều khiển và máy tính nhúng hiện đại.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260505" y="1066800"/>
            <a:ext cx="13766990" cy="1854200"/>
          </a:xfrm>
          <a:prstGeom prst="rect">
            <a:avLst/>
          </a:prstGeom>
        </p:spPr>
        <p:txBody>
          <a:bodyPr lIns="0" tIns="0" rIns="0" bIns="0" rtlCol="0" anchor="t">
            <a:spAutoFit/>
          </a:bodyPr>
          <a:lstStyle/>
          <a:p>
            <a:pPr algn="ctr">
              <a:lnSpc>
                <a:spcPts val="7150"/>
              </a:lnSpc>
            </a:pPr>
            <a:r>
              <a:rPr lang="en-US" sz="6500" b="1">
                <a:solidFill>
                  <a:srgbClr val="034383"/>
                </a:solidFill>
                <a:latin typeface="Ubuntu Bold"/>
                <a:ea typeface="Ubuntu Bold"/>
                <a:cs typeface="Ubuntu Bold"/>
                <a:sym typeface="Ubuntu Bold"/>
              </a:rPr>
              <a:t>MỤC TIÊU – TẦM NHÌN – GIÁ TRỊ CỐT LÕI CỦA DỰ ÁN</a:t>
            </a:r>
          </a:p>
        </p:txBody>
      </p:sp>
      <p:grpSp>
        <p:nvGrpSpPr>
          <p:cNvPr id="3" name="Group 3"/>
          <p:cNvGrpSpPr/>
          <p:nvPr/>
        </p:nvGrpSpPr>
        <p:grpSpPr>
          <a:xfrm rot="-10800000">
            <a:off x="711664" y="3285309"/>
            <a:ext cx="5384336" cy="5972991"/>
            <a:chOff x="0" y="0"/>
            <a:chExt cx="2180105" cy="2418450"/>
          </a:xfrm>
        </p:grpSpPr>
        <p:sp>
          <p:nvSpPr>
            <p:cNvPr id="4" name="Freeform 4"/>
            <p:cNvSpPr/>
            <p:nvPr/>
          </p:nvSpPr>
          <p:spPr>
            <a:xfrm>
              <a:off x="0" y="0"/>
              <a:ext cx="2180105" cy="2418450"/>
            </a:xfrm>
            <a:custGeom>
              <a:avLst/>
              <a:gdLst/>
              <a:ahLst/>
              <a:cxnLst/>
              <a:rect l="l" t="t" r="r" b="b"/>
              <a:pathLst>
                <a:path w="2180105" h="2418450">
                  <a:moveTo>
                    <a:pt x="0" y="0"/>
                  </a:moveTo>
                  <a:lnTo>
                    <a:pt x="2180105" y="0"/>
                  </a:lnTo>
                  <a:lnTo>
                    <a:pt x="2180105" y="2418450"/>
                  </a:lnTo>
                  <a:lnTo>
                    <a:pt x="0" y="2418450"/>
                  </a:lnTo>
                  <a:close/>
                </a:path>
              </a:pathLst>
            </a:custGeom>
            <a:solidFill>
              <a:srgbClr val="EFEFEF"/>
            </a:solidFill>
          </p:spPr>
        </p:sp>
        <p:sp>
          <p:nvSpPr>
            <p:cNvPr id="5" name="TextBox 5"/>
            <p:cNvSpPr txBox="1"/>
            <p:nvPr/>
          </p:nvSpPr>
          <p:spPr>
            <a:xfrm>
              <a:off x="0" y="-38100"/>
              <a:ext cx="2180105" cy="2456550"/>
            </a:xfrm>
            <a:prstGeom prst="rect">
              <a:avLst/>
            </a:prstGeom>
          </p:spPr>
          <p:txBody>
            <a:bodyPr lIns="50800" tIns="50800" rIns="50800" bIns="50800" rtlCol="0" anchor="ctr"/>
            <a:lstStyle/>
            <a:p>
              <a:pPr algn="ctr">
                <a:lnSpc>
                  <a:spcPts val="3295"/>
                </a:lnSpc>
              </a:pPr>
              <a:endParaRPr/>
            </a:p>
          </p:txBody>
        </p:sp>
      </p:grpSp>
      <p:grpSp>
        <p:nvGrpSpPr>
          <p:cNvPr id="6" name="Group 6"/>
          <p:cNvGrpSpPr/>
          <p:nvPr/>
        </p:nvGrpSpPr>
        <p:grpSpPr>
          <a:xfrm rot="-10800000">
            <a:off x="1253397" y="2887542"/>
            <a:ext cx="4329029" cy="1217249"/>
            <a:chOff x="0" y="0"/>
            <a:chExt cx="1752814" cy="492861"/>
          </a:xfrm>
        </p:grpSpPr>
        <p:sp>
          <p:nvSpPr>
            <p:cNvPr id="7" name="Freeform 7"/>
            <p:cNvSpPr/>
            <p:nvPr/>
          </p:nvSpPr>
          <p:spPr>
            <a:xfrm>
              <a:off x="0" y="0"/>
              <a:ext cx="1752814" cy="492861"/>
            </a:xfrm>
            <a:custGeom>
              <a:avLst/>
              <a:gdLst/>
              <a:ahLst/>
              <a:cxnLst/>
              <a:rect l="l" t="t" r="r" b="b"/>
              <a:pathLst>
                <a:path w="1752814" h="492861">
                  <a:moveTo>
                    <a:pt x="0" y="0"/>
                  </a:moveTo>
                  <a:lnTo>
                    <a:pt x="1752814" y="0"/>
                  </a:lnTo>
                  <a:lnTo>
                    <a:pt x="1752814" y="492861"/>
                  </a:lnTo>
                  <a:lnTo>
                    <a:pt x="0" y="492861"/>
                  </a:lnTo>
                  <a:close/>
                </a:path>
              </a:pathLst>
            </a:custGeom>
            <a:solidFill>
              <a:srgbClr val="034383"/>
            </a:solidFill>
          </p:spPr>
        </p:sp>
        <p:sp>
          <p:nvSpPr>
            <p:cNvPr id="8" name="TextBox 8"/>
            <p:cNvSpPr txBox="1"/>
            <p:nvPr/>
          </p:nvSpPr>
          <p:spPr>
            <a:xfrm>
              <a:off x="0" y="-38100"/>
              <a:ext cx="1752814" cy="530961"/>
            </a:xfrm>
            <a:prstGeom prst="rect">
              <a:avLst/>
            </a:prstGeom>
          </p:spPr>
          <p:txBody>
            <a:bodyPr lIns="50800" tIns="50800" rIns="50800" bIns="50800" rtlCol="0" anchor="ctr"/>
            <a:lstStyle/>
            <a:p>
              <a:pPr algn="ctr">
                <a:lnSpc>
                  <a:spcPts val="3295"/>
                </a:lnSpc>
              </a:pPr>
              <a:endParaRPr/>
            </a:p>
          </p:txBody>
        </p:sp>
      </p:grpSp>
      <p:grpSp>
        <p:nvGrpSpPr>
          <p:cNvPr id="9" name="Group 9"/>
          <p:cNvGrpSpPr/>
          <p:nvPr/>
        </p:nvGrpSpPr>
        <p:grpSpPr>
          <a:xfrm rot="-10800000">
            <a:off x="6451832" y="3285309"/>
            <a:ext cx="5384336" cy="5972991"/>
            <a:chOff x="0" y="0"/>
            <a:chExt cx="2180105" cy="2418450"/>
          </a:xfrm>
        </p:grpSpPr>
        <p:sp>
          <p:nvSpPr>
            <p:cNvPr id="10" name="Freeform 10"/>
            <p:cNvSpPr/>
            <p:nvPr/>
          </p:nvSpPr>
          <p:spPr>
            <a:xfrm>
              <a:off x="0" y="0"/>
              <a:ext cx="2180105" cy="2418450"/>
            </a:xfrm>
            <a:custGeom>
              <a:avLst/>
              <a:gdLst/>
              <a:ahLst/>
              <a:cxnLst/>
              <a:rect l="l" t="t" r="r" b="b"/>
              <a:pathLst>
                <a:path w="2180105" h="2418450">
                  <a:moveTo>
                    <a:pt x="0" y="0"/>
                  </a:moveTo>
                  <a:lnTo>
                    <a:pt x="2180105" y="0"/>
                  </a:lnTo>
                  <a:lnTo>
                    <a:pt x="2180105" y="2418450"/>
                  </a:lnTo>
                  <a:lnTo>
                    <a:pt x="0" y="2418450"/>
                  </a:lnTo>
                  <a:close/>
                </a:path>
              </a:pathLst>
            </a:custGeom>
            <a:solidFill>
              <a:srgbClr val="EFEFEF"/>
            </a:solidFill>
          </p:spPr>
        </p:sp>
        <p:sp>
          <p:nvSpPr>
            <p:cNvPr id="11" name="TextBox 11"/>
            <p:cNvSpPr txBox="1"/>
            <p:nvPr/>
          </p:nvSpPr>
          <p:spPr>
            <a:xfrm>
              <a:off x="0" y="-38100"/>
              <a:ext cx="2180105" cy="2456550"/>
            </a:xfrm>
            <a:prstGeom prst="rect">
              <a:avLst/>
            </a:prstGeom>
          </p:spPr>
          <p:txBody>
            <a:bodyPr lIns="50800" tIns="50800" rIns="50800" bIns="50800" rtlCol="0" anchor="ctr"/>
            <a:lstStyle/>
            <a:p>
              <a:pPr algn="ctr">
                <a:lnSpc>
                  <a:spcPts val="3295"/>
                </a:lnSpc>
              </a:pPr>
              <a:endParaRPr/>
            </a:p>
          </p:txBody>
        </p:sp>
      </p:grpSp>
      <p:grpSp>
        <p:nvGrpSpPr>
          <p:cNvPr id="12" name="Group 12"/>
          <p:cNvGrpSpPr/>
          <p:nvPr/>
        </p:nvGrpSpPr>
        <p:grpSpPr>
          <a:xfrm rot="-10800000">
            <a:off x="6979486" y="2905926"/>
            <a:ext cx="4329029" cy="1217249"/>
            <a:chOff x="0" y="0"/>
            <a:chExt cx="1752814" cy="492861"/>
          </a:xfrm>
        </p:grpSpPr>
        <p:sp>
          <p:nvSpPr>
            <p:cNvPr id="13" name="Freeform 13"/>
            <p:cNvSpPr/>
            <p:nvPr/>
          </p:nvSpPr>
          <p:spPr>
            <a:xfrm>
              <a:off x="0" y="0"/>
              <a:ext cx="1752814" cy="492861"/>
            </a:xfrm>
            <a:custGeom>
              <a:avLst/>
              <a:gdLst/>
              <a:ahLst/>
              <a:cxnLst/>
              <a:rect l="l" t="t" r="r" b="b"/>
              <a:pathLst>
                <a:path w="1752814" h="492861">
                  <a:moveTo>
                    <a:pt x="0" y="0"/>
                  </a:moveTo>
                  <a:lnTo>
                    <a:pt x="1752814" y="0"/>
                  </a:lnTo>
                  <a:lnTo>
                    <a:pt x="1752814" y="492861"/>
                  </a:lnTo>
                  <a:lnTo>
                    <a:pt x="0" y="492861"/>
                  </a:lnTo>
                  <a:close/>
                </a:path>
              </a:pathLst>
            </a:custGeom>
            <a:solidFill>
              <a:srgbClr val="FBC613"/>
            </a:solidFill>
          </p:spPr>
        </p:sp>
        <p:sp>
          <p:nvSpPr>
            <p:cNvPr id="14" name="TextBox 14"/>
            <p:cNvSpPr txBox="1"/>
            <p:nvPr/>
          </p:nvSpPr>
          <p:spPr>
            <a:xfrm>
              <a:off x="0" y="-38100"/>
              <a:ext cx="1752814" cy="530961"/>
            </a:xfrm>
            <a:prstGeom prst="rect">
              <a:avLst/>
            </a:prstGeom>
          </p:spPr>
          <p:txBody>
            <a:bodyPr lIns="50800" tIns="50800" rIns="50800" bIns="50800" rtlCol="0" anchor="ctr"/>
            <a:lstStyle/>
            <a:p>
              <a:pPr algn="ctr">
                <a:lnSpc>
                  <a:spcPts val="3295"/>
                </a:lnSpc>
              </a:pPr>
              <a:endParaRPr/>
            </a:p>
          </p:txBody>
        </p:sp>
      </p:grpSp>
      <p:grpSp>
        <p:nvGrpSpPr>
          <p:cNvPr id="15" name="Group 15"/>
          <p:cNvGrpSpPr/>
          <p:nvPr/>
        </p:nvGrpSpPr>
        <p:grpSpPr>
          <a:xfrm rot="-10800000">
            <a:off x="12163840" y="3285309"/>
            <a:ext cx="5384336" cy="5972991"/>
            <a:chOff x="0" y="0"/>
            <a:chExt cx="2180105" cy="2418450"/>
          </a:xfrm>
        </p:grpSpPr>
        <p:sp>
          <p:nvSpPr>
            <p:cNvPr id="16" name="Freeform 16"/>
            <p:cNvSpPr/>
            <p:nvPr/>
          </p:nvSpPr>
          <p:spPr>
            <a:xfrm>
              <a:off x="0" y="0"/>
              <a:ext cx="2180105" cy="2418450"/>
            </a:xfrm>
            <a:custGeom>
              <a:avLst/>
              <a:gdLst/>
              <a:ahLst/>
              <a:cxnLst/>
              <a:rect l="l" t="t" r="r" b="b"/>
              <a:pathLst>
                <a:path w="2180105" h="2418450">
                  <a:moveTo>
                    <a:pt x="0" y="0"/>
                  </a:moveTo>
                  <a:lnTo>
                    <a:pt x="2180105" y="0"/>
                  </a:lnTo>
                  <a:lnTo>
                    <a:pt x="2180105" y="2418450"/>
                  </a:lnTo>
                  <a:lnTo>
                    <a:pt x="0" y="2418450"/>
                  </a:lnTo>
                  <a:close/>
                </a:path>
              </a:pathLst>
            </a:custGeom>
            <a:solidFill>
              <a:srgbClr val="EFEFEF"/>
            </a:solidFill>
          </p:spPr>
        </p:sp>
        <p:sp>
          <p:nvSpPr>
            <p:cNvPr id="17" name="TextBox 17"/>
            <p:cNvSpPr txBox="1"/>
            <p:nvPr/>
          </p:nvSpPr>
          <p:spPr>
            <a:xfrm>
              <a:off x="0" y="-38100"/>
              <a:ext cx="2180105" cy="2456550"/>
            </a:xfrm>
            <a:prstGeom prst="rect">
              <a:avLst/>
            </a:prstGeom>
          </p:spPr>
          <p:txBody>
            <a:bodyPr lIns="50800" tIns="50800" rIns="50800" bIns="50800" rtlCol="0" anchor="ctr"/>
            <a:lstStyle/>
            <a:p>
              <a:pPr algn="ctr">
                <a:lnSpc>
                  <a:spcPts val="3295"/>
                </a:lnSpc>
              </a:pPr>
              <a:endParaRPr/>
            </a:p>
          </p:txBody>
        </p:sp>
      </p:grpSp>
      <p:grpSp>
        <p:nvGrpSpPr>
          <p:cNvPr id="18" name="Group 18"/>
          <p:cNvGrpSpPr/>
          <p:nvPr/>
        </p:nvGrpSpPr>
        <p:grpSpPr>
          <a:xfrm rot="-10800000">
            <a:off x="12719654" y="2905926"/>
            <a:ext cx="4329029" cy="1217249"/>
            <a:chOff x="0" y="0"/>
            <a:chExt cx="1752814" cy="492861"/>
          </a:xfrm>
        </p:grpSpPr>
        <p:sp>
          <p:nvSpPr>
            <p:cNvPr id="19" name="Freeform 19"/>
            <p:cNvSpPr/>
            <p:nvPr/>
          </p:nvSpPr>
          <p:spPr>
            <a:xfrm>
              <a:off x="0" y="0"/>
              <a:ext cx="1752814" cy="492861"/>
            </a:xfrm>
            <a:custGeom>
              <a:avLst/>
              <a:gdLst/>
              <a:ahLst/>
              <a:cxnLst/>
              <a:rect l="l" t="t" r="r" b="b"/>
              <a:pathLst>
                <a:path w="1752814" h="492861">
                  <a:moveTo>
                    <a:pt x="0" y="0"/>
                  </a:moveTo>
                  <a:lnTo>
                    <a:pt x="1752814" y="0"/>
                  </a:lnTo>
                  <a:lnTo>
                    <a:pt x="1752814" y="492861"/>
                  </a:lnTo>
                  <a:lnTo>
                    <a:pt x="0" y="492861"/>
                  </a:lnTo>
                  <a:close/>
                </a:path>
              </a:pathLst>
            </a:custGeom>
            <a:solidFill>
              <a:srgbClr val="4294CE"/>
            </a:solidFill>
          </p:spPr>
        </p:sp>
        <p:sp>
          <p:nvSpPr>
            <p:cNvPr id="20" name="TextBox 20"/>
            <p:cNvSpPr txBox="1"/>
            <p:nvPr/>
          </p:nvSpPr>
          <p:spPr>
            <a:xfrm>
              <a:off x="0" y="-38100"/>
              <a:ext cx="1752814" cy="530961"/>
            </a:xfrm>
            <a:prstGeom prst="rect">
              <a:avLst/>
            </a:prstGeom>
          </p:spPr>
          <p:txBody>
            <a:bodyPr lIns="50800" tIns="50800" rIns="50800" bIns="50800" rtlCol="0" anchor="ctr"/>
            <a:lstStyle/>
            <a:p>
              <a:pPr algn="ctr">
                <a:lnSpc>
                  <a:spcPts val="3295"/>
                </a:lnSpc>
              </a:pPr>
              <a:endParaRPr/>
            </a:p>
          </p:txBody>
        </p:sp>
      </p:grpSp>
      <p:sp>
        <p:nvSpPr>
          <p:cNvPr id="21" name="TextBox 21"/>
          <p:cNvSpPr txBox="1"/>
          <p:nvPr/>
        </p:nvSpPr>
        <p:spPr>
          <a:xfrm>
            <a:off x="355832" y="3154218"/>
            <a:ext cx="6096000" cy="739775"/>
          </a:xfrm>
          <a:prstGeom prst="rect">
            <a:avLst/>
          </a:prstGeom>
        </p:spPr>
        <p:txBody>
          <a:bodyPr lIns="0" tIns="0" rIns="0" bIns="0" rtlCol="0" anchor="t">
            <a:spAutoFit/>
          </a:bodyPr>
          <a:lstStyle/>
          <a:p>
            <a:pPr algn="ctr">
              <a:lnSpc>
                <a:spcPts val="5500"/>
              </a:lnSpc>
            </a:pPr>
            <a:r>
              <a:rPr lang="en-US" sz="5000" b="1">
                <a:solidFill>
                  <a:srgbClr val="FFFFFF"/>
                </a:solidFill>
                <a:latin typeface="Ubuntu Bold"/>
                <a:ea typeface="Ubuntu Bold"/>
                <a:cs typeface="Ubuntu Bold"/>
                <a:sym typeface="Ubuntu Bold"/>
              </a:rPr>
              <a:t>MISSION</a:t>
            </a:r>
          </a:p>
        </p:txBody>
      </p:sp>
      <p:sp>
        <p:nvSpPr>
          <p:cNvPr id="22" name="TextBox 22"/>
          <p:cNvSpPr txBox="1"/>
          <p:nvPr/>
        </p:nvSpPr>
        <p:spPr>
          <a:xfrm>
            <a:off x="6110080" y="3154218"/>
            <a:ext cx="6096000" cy="739716"/>
          </a:xfrm>
          <a:prstGeom prst="rect">
            <a:avLst/>
          </a:prstGeom>
        </p:spPr>
        <p:txBody>
          <a:bodyPr lIns="0" tIns="0" rIns="0" bIns="0" rtlCol="0" anchor="t">
            <a:spAutoFit/>
          </a:bodyPr>
          <a:lstStyle/>
          <a:p>
            <a:pPr algn="ctr">
              <a:lnSpc>
                <a:spcPts val="5500"/>
              </a:lnSpc>
            </a:pPr>
            <a:r>
              <a:rPr lang="en-US" sz="5000" b="1">
                <a:solidFill>
                  <a:srgbClr val="FFFFFF"/>
                </a:solidFill>
                <a:latin typeface="Ubuntu Bold"/>
                <a:ea typeface="Ubuntu Bold"/>
                <a:cs typeface="Ubuntu Bold"/>
                <a:sym typeface="Ubuntu Bold"/>
              </a:rPr>
              <a:t>VISION</a:t>
            </a:r>
          </a:p>
        </p:txBody>
      </p:sp>
      <p:sp>
        <p:nvSpPr>
          <p:cNvPr id="23" name="TextBox 23"/>
          <p:cNvSpPr txBox="1"/>
          <p:nvPr/>
        </p:nvSpPr>
        <p:spPr>
          <a:xfrm>
            <a:off x="11836168" y="3154218"/>
            <a:ext cx="6096000" cy="739716"/>
          </a:xfrm>
          <a:prstGeom prst="rect">
            <a:avLst/>
          </a:prstGeom>
        </p:spPr>
        <p:txBody>
          <a:bodyPr lIns="0" tIns="0" rIns="0" bIns="0" rtlCol="0" anchor="t">
            <a:spAutoFit/>
          </a:bodyPr>
          <a:lstStyle/>
          <a:p>
            <a:pPr algn="ctr">
              <a:lnSpc>
                <a:spcPts val="5500"/>
              </a:lnSpc>
            </a:pPr>
            <a:r>
              <a:rPr lang="en-US" sz="5000" b="1">
                <a:solidFill>
                  <a:srgbClr val="FFFFFF"/>
                </a:solidFill>
                <a:latin typeface="Ubuntu Bold"/>
                <a:ea typeface="Ubuntu Bold"/>
                <a:cs typeface="Ubuntu Bold"/>
                <a:sym typeface="Ubuntu Bold"/>
              </a:rPr>
              <a:t>VALUES</a:t>
            </a:r>
          </a:p>
        </p:txBody>
      </p:sp>
      <p:grpSp>
        <p:nvGrpSpPr>
          <p:cNvPr id="24" name="Group 24"/>
          <p:cNvGrpSpPr/>
          <p:nvPr/>
        </p:nvGrpSpPr>
        <p:grpSpPr>
          <a:xfrm>
            <a:off x="1169887" y="-1193305"/>
            <a:ext cx="4364942" cy="2386610"/>
            <a:chOff x="0" y="0"/>
            <a:chExt cx="1149614" cy="628572"/>
          </a:xfrm>
        </p:grpSpPr>
        <p:sp>
          <p:nvSpPr>
            <p:cNvPr id="25" name="Freeform 25"/>
            <p:cNvSpPr/>
            <p:nvPr/>
          </p:nvSpPr>
          <p:spPr>
            <a:xfrm>
              <a:off x="0" y="0"/>
              <a:ext cx="1149614" cy="628572"/>
            </a:xfrm>
            <a:custGeom>
              <a:avLst/>
              <a:gdLst/>
              <a:ahLst/>
              <a:cxnLst/>
              <a:rect l="l" t="t" r="r" b="b"/>
              <a:pathLst>
                <a:path w="1149614" h="628572">
                  <a:moveTo>
                    <a:pt x="574807" y="628572"/>
                  </a:moveTo>
                  <a:lnTo>
                    <a:pt x="1149614" y="0"/>
                  </a:lnTo>
                  <a:lnTo>
                    <a:pt x="0" y="0"/>
                  </a:lnTo>
                  <a:lnTo>
                    <a:pt x="574807" y="628572"/>
                  </a:lnTo>
                  <a:close/>
                </a:path>
              </a:pathLst>
            </a:custGeom>
            <a:solidFill>
              <a:srgbClr val="FBC613"/>
            </a:solidFill>
          </p:spPr>
        </p:sp>
        <p:sp>
          <p:nvSpPr>
            <p:cNvPr id="26" name="TextBox 26"/>
            <p:cNvSpPr txBox="1"/>
            <p:nvPr/>
          </p:nvSpPr>
          <p:spPr>
            <a:xfrm>
              <a:off x="179627" y="6798"/>
              <a:ext cx="790360" cy="329937"/>
            </a:xfrm>
            <a:prstGeom prst="rect">
              <a:avLst/>
            </a:prstGeom>
          </p:spPr>
          <p:txBody>
            <a:bodyPr lIns="50800" tIns="50800" rIns="50800" bIns="50800" rtlCol="0" anchor="ctr"/>
            <a:lstStyle/>
            <a:p>
              <a:pPr algn="ctr">
                <a:lnSpc>
                  <a:spcPts val="3295"/>
                </a:lnSpc>
              </a:pPr>
              <a:endParaRPr/>
            </a:p>
          </p:txBody>
        </p:sp>
      </p:grpSp>
      <p:sp>
        <p:nvSpPr>
          <p:cNvPr id="27" name="Freeform 27"/>
          <p:cNvSpPr/>
          <p:nvPr/>
        </p:nvSpPr>
        <p:spPr>
          <a:xfrm rot="5400000" flipV="1">
            <a:off x="-1247163" y="-160646"/>
            <a:ext cx="4962244" cy="4962244"/>
          </a:xfrm>
          <a:custGeom>
            <a:avLst/>
            <a:gdLst/>
            <a:ahLst/>
            <a:cxnLst/>
            <a:rect l="l" t="t" r="r" b="b"/>
            <a:pathLst>
              <a:path w="4962244" h="4962244">
                <a:moveTo>
                  <a:pt x="0" y="4962244"/>
                </a:moveTo>
                <a:lnTo>
                  <a:pt x="4962244" y="4962244"/>
                </a:lnTo>
                <a:lnTo>
                  <a:pt x="4962244" y="0"/>
                </a:lnTo>
                <a:lnTo>
                  <a:pt x="0" y="0"/>
                </a:lnTo>
                <a:lnTo>
                  <a:pt x="0" y="4962244"/>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grpSp>
        <p:nvGrpSpPr>
          <p:cNvPr id="28" name="Group 28"/>
          <p:cNvGrpSpPr/>
          <p:nvPr/>
        </p:nvGrpSpPr>
        <p:grpSpPr>
          <a:xfrm>
            <a:off x="12739092" y="-1291235"/>
            <a:ext cx="4364942" cy="2386610"/>
            <a:chOff x="0" y="0"/>
            <a:chExt cx="1149614" cy="628572"/>
          </a:xfrm>
        </p:grpSpPr>
        <p:sp>
          <p:nvSpPr>
            <p:cNvPr id="29" name="Freeform 29"/>
            <p:cNvSpPr/>
            <p:nvPr/>
          </p:nvSpPr>
          <p:spPr>
            <a:xfrm>
              <a:off x="0" y="0"/>
              <a:ext cx="1149614" cy="628572"/>
            </a:xfrm>
            <a:custGeom>
              <a:avLst/>
              <a:gdLst/>
              <a:ahLst/>
              <a:cxnLst/>
              <a:rect l="l" t="t" r="r" b="b"/>
              <a:pathLst>
                <a:path w="1149614" h="628572">
                  <a:moveTo>
                    <a:pt x="574807" y="628572"/>
                  </a:moveTo>
                  <a:lnTo>
                    <a:pt x="1149614" y="0"/>
                  </a:lnTo>
                  <a:lnTo>
                    <a:pt x="0" y="0"/>
                  </a:lnTo>
                  <a:lnTo>
                    <a:pt x="574807" y="628572"/>
                  </a:lnTo>
                  <a:close/>
                </a:path>
              </a:pathLst>
            </a:custGeom>
            <a:solidFill>
              <a:srgbClr val="FBC613"/>
            </a:solidFill>
          </p:spPr>
        </p:sp>
        <p:sp>
          <p:nvSpPr>
            <p:cNvPr id="30" name="TextBox 30"/>
            <p:cNvSpPr txBox="1"/>
            <p:nvPr/>
          </p:nvSpPr>
          <p:spPr>
            <a:xfrm>
              <a:off x="179627" y="6798"/>
              <a:ext cx="790360" cy="329937"/>
            </a:xfrm>
            <a:prstGeom prst="rect">
              <a:avLst/>
            </a:prstGeom>
          </p:spPr>
          <p:txBody>
            <a:bodyPr lIns="50800" tIns="50800" rIns="50800" bIns="50800" rtlCol="0" anchor="ctr"/>
            <a:lstStyle/>
            <a:p>
              <a:pPr algn="ctr">
                <a:lnSpc>
                  <a:spcPts val="3295"/>
                </a:lnSpc>
              </a:pPr>
              <a:endParaRPr/>
            </a:p>
          </p:txBody>
        </p:sp>
      </p:grpSp>
      <p:sp>
        <p:nvSpPr>
          <p:cNvPr id="31" name="Freeform 31"/>
          <p:cNvSpPr/>
          <p:nvPr/>
        </p:nvSpPr>
        <p:spPr>
          <a:xfrm rot="5400000">
            <a:off x="14572919" y="-160646"/>
            <a:ext cx="4962244" cy="4962244"/>
          </a:xfrm>
          <a:custGeom>
            <a:avLst/>
            <a:gdLst/>
            <a:ahLst/>
            <a:cxnLst/>
            <a:rect l="l" t="t" r="r" b="b"/>
            <a:pathLst>
              <a:path w="4962244" h="4962244">
                <a:moveTo>
                  <a:pt x="0" y="0"/>
                </a:moveTo>
                <a:lnTo>
                  <a:pt x="4962244" y="0"/>
                </a:lnTo>
                <a:lnTo>
                  <a:pt x="4962244" y="4962244"/>
                </a:lnTo>
                <a:lnTo>
                  <a:pt x="0" y="4962244"/>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2" name="TextBox 32"/>
          <p:cNvSpPr txBox="1"/>
          <p:nvPr/>
        </p:nvSpPr>
        <p:spPr>
          <a:xfrm>
            <a:off x="1253397" y="4744448"/>
            <a:ext cx="4300869" cy="3060700"/>
          </a:xfrm>
          <a:prstGeom prst="rect">
            <a:avLst/>
          </a:prstGeom>
        </p:spPr>
        <p:txBody>
          <a:bodyPr lIns="0" tIns="0" rIns="0" bIns="0" rtlCol="0" anchor="t">
            <a:spAutoFit/>
          </a:bodyPr>
          <a:lstStyle/>
          <a:p>
            <a:pPr marL="0" lvl="0" indent="0" algn="just">
              <a:lnSpc>
                <a:spcPts val="3500"/>
              </a:lnSpc>
              <a:spcBef>
                <a:spcPct val="0"/>
              </a:spcBef>
            </a:pPr>
            <a:r>
              <a:rPr lang="en-US" sz="2500">
                <a:solidFill>
                  <a:srgbClr val="0D1D29"/>
                </a:solidFill>
                <a:latin typeface="Open Sans"/>
                <a:ea typeface="Open Sans"/>
                <a:cs typeface="Open Sans"/>
                <a:sym typeface="Open Sans"/>
              </a:rPr>
              <a:t>Phát triển hệ thống nhúng trên BeagleBone Black sử dụng Buildroot, giao tiếp cảm biến qua GPIO/I2C, viết driver character và điều khiển thiết bị đầu ra qua /dev.</a:t>
            </a:r>
          </a:p>
        </p:txBody>
      </p:sp>
      <p:sp>
        <p:nvSpPr>
          <p:cNvPr id="33" name="TextBox 33"/>
          <p:cNvSpPr txBox="1"/>
          <p:nvPr/>
        </p:nvSpPr>
        <p:spPr>
          <a:xfrm>
            <a:off x="7007645" y="4744448"/>
            <a:ext cx="4300869" cy="2184400"/>
          </a:xfrm>
          <a:prstGeom prst="rect">
            <a:avLst/>
          </a:prstGeom>
        </p:spPr>
        <p:txBody>
          <a:bodyPr lIns="0" tIns="0" rIns="0" bIns="0" rtlCol="0" anchor="t">
            <a:spAutoFit/>
          </a:bodyPr>
          <a:lstStyle/>
          <a:p>
            <a:pPr marL="0" lvl="0" indent="0" algn="just">
              <a:lnSpc>
                <a:spcPts val="3500"/>
              </a:lnSpc>
              <a:spcBef>
                <a:spcPct val="0"/>
              </a:spcBef>
            </a:pPr>
            <a:r>
              <a:rPr lang="en-US" sz="2500">
                <a:solidFill>
                  <a:srgbClr val="0D1D29"/>
                </a:solidFill>
                <a:latin typeface="Open Sans"/>
                <a:ea typeface="Open Sans"/>
                <a:cs typeface="Open Sans"/>
                <a:sym typeface="Open Sans"/>
              </a:rPr>
              <a:t>Mở rộng hệ thống thành nền tảng IoT hoàn chỉnh với khả năng thu thập, điều khiển và truyền dữ liệu từ xa qua MQTT.</a:t>
            </a:r>
          </a:p>
        </p:txBody>
      </p:sp>
      <p:sp>
        <p:nvSpPr>
          <p:cNvPr id="34" name="TextBox 34"/>
          <p:cNvSpPr txBox="1"/>
          <p:nvPr/>
        </p:nvSpPr>
        <p:spPr>
          <a:xfrm>
            <a:off x="12733734" y="4744448"/>
            <a:ext cx="4300869" cy="2622550"/>
          </a:xfrm>
          <a:prstGeom prst="rect">
            <a:avLst/>
          </a:prstGeom>
        </p:spPr>
        <p:txBody>
          <a:bodyPr lIns="0" tIns="0" rIns="0" bIns="0" rtlCol="0" anchor="t">
            <a:spAutoFit/>
          </a:bodyPr>
          <a:lstStyle/>
          <a:p>
            <a:pPr marL="0" lvl="0" indent="0" algn="just">
              <a:lnSpc>
                <a:spcPts val="3500"/>
              </a:lnSpc>
              <a:spcBef>
                <a:spcPct val="0"/>
              </a:spcBef>
            </a:pPr>
            <a:r>
              <a:rPr lang="en-US" sz="2500">
                <a:solidFill>
                  <a:srgbClr val="0D1D29"/>
                </a:solidFill>
                <a:latin typeface="Open Sans"/>
                <a:ea typeface="Open Sans"/>
                <a:cs typeface="Open Sans"/>
                <a:sym typeface="Open Sans"/>
              </a:rPr>
              <a:t>Làm chủ quy trình build hệ thống nhúng, viết driver nhân Linux, tích hợp cảm biến, LED và tự động khởi động ứng dụng sau khi bật nguồn.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84185" y="7962376"/>
            <a:ext cx="20343527" cy="1195868"/>
            <a:chOff x="0" y="0"/>
            <a:chExt cx="5357966" cy="314961"/>
          </a:xfrm>
        </p:grpSpPr>
        <p:sp>
          <p:nvSpPr>
            <p:cNvPr id="3" name="Freeform 3"/>
            <p:cNvSpPr/>
            <p:nvPr/>
          </p:nvSpPr>
          <p:spPr>
            <a:xfrm>
              <a:off x="0" y="0"/>
              <a:ext cx="5357966" cy="314961"/>
            </a:xfrm>
            <a:custGeom>
              <a:avLst/>
              <a:gdLst/>
              <a:ahLst/>
              <a:cxnLst/>
              <a:rect l="l" t="t" r="r" b="b"/>
              <a:pathLst>
                <a:path w="5357966" h="314961">
                  <a:moveTo>
                    <a:pt x="0" y="0"/>
                  </a:moveTo>
                  <a:lnTo>
                    <a:pt x="5357966" y="0"/>
                  </a:lnTo>
                  <a:lnTo>
                    <a:pt x="5357966" y="314961"/>
                  </a:lnTo>
                  <a:lnTo>
                    <a:pt x="0" y="314961"/>
                  </a:lnTo>
                  <a:close/>
                </a:path>
              </a:pathLst>
            </a:custGeom>
            <a:solidFill>
              <a:srgbClr val="FBC613"/>
            </a:solidFill>
          </p:spPr>
        </p:sp>
        <p:sp>
          <p:nvSpPr>
            <p:cNvPr id="4" name="TextBox 4"/>
            <p:cNvSpPr txBox="1"/>
            <p:nvPr/>
          </p:nvSpPr>
          <p:spPr>
            <a:xfrm>
              <a:off x="0" y="-38100"/>
              <a:ext cx="5357966" cy="353061"/>
            </a:xfrm>
            <a:prstGeom prst="rect">
              <a:avLst/>
            </a:prstGeom>
          </p:spPr>
          <p:txBody>
            <a:bodyPr lIns="50800" tIns="50800" rIns="50800" bIns="50800" rtlCol="0" anchor="ctr"/>
            <a:lstStyle/>
            <a:p>
              <a:pPr algn="ctr">
                <a:lnSpc>
                  <a:spcPts val="3295"/>
                </a:lnSpc>
              </a:pPr>
              <a:endParaRPr/>
            </a:p>
          </p:txBody>
        </p:sp>
      </p:grpSp>
      <p:grpSp>
        <p:nvGrpSpPr>
          <p:cNvPr id="5" name="Group 5"/>
          <p:cNvGrpSpPr/>
          <p:nvPr/>
        </p:nvGrpSpPr>
        <p:grpSpPr>
          <a:xfrm>
            <a:off x="-1784185" y="9084495"/>
            <a:ext cx="20343527" cy="1533898"/>
            <a:chOff x="0" y="0"/>
            <a:chExt cx="5357966" cy="403990"/>
          </a:xfrm>
        </p:grpSpPr>
        <p:sp>
          <p:nvSpPr>
            <p:cNvPr id="6" name="Freeform 6"/>
            <p:cNvSpPr/>
            <p:nvPr/>
          </p:nvSpPr>
          <p:spPr>
            <a:xfrm>
              <a:off x="0" y="0"/>
              <a:ext cx="5357966" cy="403990"/>
            </a:xfrm>
            <a:custGeom>
              <a:avLst/>
              <a:gdLst/>
              <a:ahLst/>
              <a:cxnLst/>
              <a:rect l="l" t="t" r="r" b="b"/>
              <a:pathLst>
                <a:path w="5357966" h="403990">
                  <a:moveTo>
                    <a:pt x="0" y="0"/>
                  </a:moveTo>
                  <a:lnTo>
                    <a:pt x="5357966" y="0"/>
                  </a:lnTo>
                  <a:lnTo>
                    <a:pt x="5357966" y="403990"/>
                  </a:lnTo>
                  <a:lnTo>
                    <a:pt x="0" y="403990"/>
                  </a:lnTo>
                  <a:close/>
                </a:path>
              </a:pathLst>
            </a:custGeom>
            <a:solidFill>
              <a:srgbClr val="034383"/>
            </a:solidFill>
          </p:spPr>
        </p:sp>
        <p:sp>
          <p:nvSpPr>
            <p:cNvPr id="7" name="TextBox 7"/>
            <p:cNvSpPr txBox="1"/>
            <p:nvPr/>
          </p:nvSpPr>
          <p:spPr>
            <a:xfrm>
              <a:off x="0" y="-38100"/>
              <a:ext cx="5357966" cy="442090"/>
            </a:xfrm>
            <a:prstGeom prst="rect">
              <a:avLst/>
            </a:prstGeom>
          </p:spPr>
          <p:txBody>
            <a:bodyPr lIns="50800" tIns="50800" rIns="50800" bIns="50800" rtlCol="0" anchor="ctr"/>
            <a:lstStyle/>
            <a:p>
              <a:pPr algn="ctr">
                <a:lnSpc>
                  <a:spcPts val="3295"/>
                </a:lnSpc>
              </a:pPr>
              <a:endParaRPr/>
            </a:p>
          </p:txBody>
        </p:sp>
      </p:grpSp>
      <p:sp>
        <p:nvSpPr>
          <p:cNvPr id="8" name="Freeform 8"/>
          <p:cNvSpPr/>
          <p:nvPr/>
        </p:nvSpPr>
        <p:spPr>
          <a:xfrm flipV="1">
            <a:off x="0" y="0"/>
            <a:ext cx="10287000" cy="10287000"/>
          </a:xfrm>
          <a:custGeom>
            <a:avLst/>
            <a:gdLst/>
            <a:ahLst/>
            <a:cxnLst/>
            <a:rect l="l" t="t" r="r" b="b"/>
            <a:pathLst>
              <a:path w="10287000" h="10287000">
                <a:moveTo>
                  <a:pt x="0" y="10287000"/>
                </a:moveTo>
                <a:lnTo>
                  <a:pt x="10287000" y="10287000"/>
                </a:lnTo>
                <a:lnTo>
                  <a:pt x="10287000" y="0"/>
                </a:lnTo>
                <a:lnTo>
                  <a:pt x="0" y="0"/>
                </a:lnTo>
                <a:lnTo>
                  <a:pt x="0" y="1028700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grpSp>
        <p:nvGrpSpPr>
          <p:cNvPr id="9" name="Group 9"/>
          <p:cNvGrpSpPr/>
          <p:nvPr/>
        </p:nvGrpSpPr>
        <p:grpSpPr>
          <a:xfrm>
            <a:off x="3914573" y="1028700"/>
            <a:ext cx="13344727" cy="2297763"/>
            <a:chOff x="0" y="0"/>
            <a:chExt cx="17792969" cy="3063684"/>
          </a:xfrm>
        </p:grpSpPr>
        <p:sp>
          <p:nvSpPr>
            <p:cNvPr id="10" name="TextBox 10"/>
            <p:cNvSpPr txBox="1"/>
            <p:nvPr/>
          </p:nvSpPr>
          <p:spPr>
            <a:xfrm>
              <a:off x="0" y="38100"/>
              <a:ext cx="17792969" cy="1278467"/>
            </a:xfrm>
            <a:prstGeom prst="rect">
              <a:avLst/>
            </a:prstGeom>
          </p:spPr>
          <p:txBody>
            <a:bodyPr lIns="0" tIns="0" rIns="0" bIns="0" rtlCol="0" anchor="t">
              <a:spAutoFit/>
            </a:bodyPr>
            <a:lstStyle/>
            <a:p>
              <a:pPr algn="ctr">
                <a:lnSpc>
                  <a:spcPts val="7150"/>
                </a:lnSpc>
              </a:pPr>
              <a:r>
                <a:rPr lang="en-US" sz="6500" b="1">
                  <a:solidFill>
                    <a:srgbClr val="034383"/>
                  </a:solidFill>
                  <a:latin typeface="Ubuntu Bold"/>
                  <a:ea typeface="Ubuntu Bold"/>
                  <a:cs typeface="Ubuntu Bold"/>
                  <a:sym typeface="Ubuntu Bold"/>
                </a:rPr>
                <a:t>GIỚI HẠN</a:t>
              </a:r>
            </a:p>
          </p:txBody>
        </p:sp>
        <p:sp>
          <p:nvSpPr>
            <p:cNvPr id="11" name="TextBox 11"/>
            <p:cNvSpPr txBox="1"/>
            <p:nvPr/>
          </p:nvSpPr>
          <p:spPr>
            <a:xfrm>
              <a:off x="1769037" y="1917480"/>
              <a:ext cx="13600142" cy="1146203"/>
            </a:xfrm>
            <a:prstGeom prst="rect">
              <a:avLst/>
            </a:prstGeom>
          </p:spPr>
          <p:txBody>
            <a:bodyPr lIns="0" tIns="0" rIns="0" bIns="0" rtlCol="0" anchor="t">
              <a:spAutoFit/>
            </a:bodyPr>
            <a:lstStyle/>
            <a:p>
              <a:pPr algn="just">
                <a:lnSpc>
                  <a:spcPts val="8820"/>
                </a:lnSpc>
              </a:pPr>
              <a:endParaRPr/>
            </a:p>
          </p:txBody>
        </p:sp>
      </p:grpSp>
      <p:sp>
        <p:nvSpPr>
          <p:cNvPr id="12" name="TextBox 12"/>
          <p:cNvSpPr txBox="1"/>
          <p:nvPr/>
        </p:nvSpPr>
        <p:spPr>
          <a:xfrm>
            <a:off x="3914573" y="2320075"/>
            <a:ext cx="13344727" cy="5689600"/>
          </a:xfrm>
          <a:prstGeom prst="rect">
            <a:avLst/>
          </a:prstGeom>
        </p:spPr>
        <p:txBody>
          <a:bodyPr lIns="0" tIns="0" rIns="0" bIns="0" rtlCol="0" anchor="t">
            <a:spAutoFit/>
          </a:bodyPr>
          <a:lstStyle/>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Bit-banging dễ gặp sai lệch thời gian khi xử lý tín hiệu chính xác, đặc biệt với cảm biến yêu cầu timing chặt như DHT11.</a:t>
            </a:r>
          </a:p>
          <a:p>
            <a:pPr algn="just">
              <a:lnSpc>
                <a:spcPts val="3500"/>
              </a:lnSpc>
            </a:pPr>
            <a:endParaRPr lang="en-US" sz="2500">
              <a:solidFill>
                <a:srgbClr val="0D1D29"/>
              </a:solidFill>
              <a:latin typeface="Open Sans"/>
              <a:ea typeface="Open Sans"/>
              <a:cs typeface="Open Sans"/>
              <a:sym typeface="Open Sans"/>
            </a:endParaRPr>
          </a:p>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ioremap yêu cầu hiểu rõ địa chỉ thanh ghi và cấu trúc phần cứng, sai sót có thể gây treo hệ thống hoặc lỗi kernel.</a:t>
            </a:r>
          </a:p>
          <a:p>
            <a:pPr algn="just">
              <a:lnSpc>
                <a:spcPts val="3500"/>
              </a:lnSpc>
            </a:pPr>
            <a:endParaRPr lang="en-US" sz="2500">
              <a:solidFill>
                <a:srgbClr val="0D1D29"/>
              </a:solidFill>
              <a:latin typeface="Open Sans"/>
              <a:ea typeface="Open Sans"/>
              <a:cs typeface="Open Sans"/>
              <a:sym typeface="Open Sans"/>
            </a:endParaRPr>
          </a:p>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MQTT cần cấu hình mạng ổn định và xử lý lỗi khi mất kết nối, không phù hợp cho hệ thống thuần local hoặc real-time cứng.</a:t>
            </a:r>
          </a:p>
          <a:p>
            <a:pPr algn="just">
              <a:lnSpc>
                <a:spcPts val="3500"/>
              </a:lnSpc>
            </a:pPr>
            <a:endParaRPr lang="en-US" sz="2500">
              <a:solidFill>
                <a:srgbClr val="0D1D29"/>
              </a:solidFill>
              <a:latin typeface="Open Sans"/>
              <a:ea typeface="Open Sans"/>
              <a:cs typeface="Open Sans"/>
              <a:sym typeface="Open Sans"/>
            </a:endParaRPr>
          </a:p>
          <a:p>
            <a:pPr marL="539753" lvl="1" indent="-269876" algn="just">
              <a:lnSpc>
                <a:spcPts val="3500"/>
              </a:lnSpc>
              <a:buFont typeface="Arial"/>
              <a:buChar char="•"/>
            </a:pPr>
            <a:r>
              <a:rPr lang="en-US" sz="2500">
                <a:solidFill>
                  <a:srgbClr val="0D1D29"/>
                </a:solidFill>
                <a:latin typeface="Open Sans"/>
                <a:ea typeface="Open Sans"/>
                <a:cs typeface="Open Sans"/>
                <a:sym typeface="Open Sans"/>
              </a:rPr>
              <a:t>Phát triển trên BeagleBone Black giới hạn về tài nguyên so với PC, đòi hỏi tối ưu bộ nhớ và hiệu năng cẩn thận.</a:t>
            </a:r>
          </a:p>
          <a:p>
            <a:pPr algn="just">
              <a:lnSpc>
                <a:spcPts val="3500"/>
              </a:lnSpc>
            </a:pPr>
            <a:endParaRPr lang="en-US" sz="2500">
              <a:solidFill>
                <a:srgbClr val="0D1D29"/>
              </a:solidFill>
              <a:latin typeface="Open Sans"/>
              <a:ea typeface="Open Sans"/>
              <a:cs typeface="Open Sans"/>
              <a:sym typeface="Open Sans"/>
            </a:endParaRPr>
          </a:p>
          <a:p>
            <a:pPr algn="just">
              <a:lnSpc>
                <a:spcPts val="3500"/>
              </a:lnSpc>
            </a:pPr>
            <a:endParaRPr lang="en-US" sz="2500">
              <a:solidFill>
                <a:srgbClr val="0D1D29"/>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892127" y="1618283"/>
            <a:ext cx="15702433" cy="949325"/>
          </a:xfrm>
          <a:prstGeom prst="rect">
            <a:avLst/>
          </a:prstGeom>
        </p:spPr>
        <p:txBody>
          <a:bodyPr lIns="0" tIns="0" rIns="0" bIns="0" rtlCol="0" anchor="t">
            <a:spAutoFit/>
          </a:bodyPr>
          <a:lstStyle/>
          <a:p>
            <a:pPr algn="l">
              <a:lnSpc>
                <a:spcPts val="7150"/>
              </a:lnSpc>
            </a:pPr>
            <a:r>
              <a:rPr lang="en-US" sz="6500" b="1">
                <a:solidFill>
                  <a:srgbClr val="034383"/>
                </a:solidFill>
                <a:latin typeface="Ubuntu Bold"/>
                <a:ea typeface="Ubuntu Bold"/>
                <a:cs typeface="Ubuntu Bold"/>
                <a:sym typeface="Ubuntu Bold"/>
              </a:rPr>
              <a:t>KIẾN TRÚC HỆ THỐNG</a:t>
            </a:r>
          </a:p>
        </p:txBody>
      </p:sp>
      <p:grpSp>
        <p:nvGrpSpPr>
          <p:cNvPr id="3" name="Group 3"/>
          <p:cNvGrpSpPr/>
          <p:nvPr/>
        </p:nvGrpSpPr>
        <p:grpSpPr>
          <a:xfrm>
            <a:off x="2764867" y="-699889"/>
            <a:ext cx="16931738" cy="1533898"/>
            <a:chOff x="0" y="0"/>
            <a:chExt cx="4459388" cy="403990"/>
          </a:xfrm>
        </p:grpSpPr>
        <p:sp>
          <p:nvSpPr>
            <p:cNvPr id="4" name="Freeform 4"/>
            <p:cNvSpPr/>
            <p:nvPr/>
          </p:nvSpPr>
          <p:spPr>
            <a:xfrm>
              <a:off x="0" y="0"/>
              <a:ext cx="4459388" cy="403990"/>
            </a:xfrm>
            <a:custGeom>
              <a:avLst/>
              <a:gdLst/>
              <a:ahLst/>
              <a:cxnLst/>
              <a:rect l="l" t="t" r="r" b="b"/>
              <a:pathLst>
                <a:path w="4459388" h="403990">
                  <a:moveTo>
                    <a:pt x="0" y="0"/>
                  </a:moveTo>
                  <a:lnTo>
                    <a:pt x="4459388" y="0"/>
                  </a:lnTo>
                  <a:lnTo>
                    <a:pt x="4459388" y="403990"/>
                  </a:lnTo>
                  <a:lnTo>
                    <a:pt x="0" y="403990"/>
                  </a:lnTo>
                  <a:close/>
                </a:path>
              </a:pathLst>
            </a:custGeom>
            <a:solidFill>
              <a:srgbClr val="034383"/>
            </a:solidFill>
          </p:spPr>
        </p:sp>
        <p:sp>
          <p:nvSpPr>
            <p:cNvPr id="5" name="TextBox 5"/>
            <p:cNvSpPr txBox="1"/>
            <p:nvPr/>
          </p:nvSpPr>
          <p:spPr>
            <a:xfrm>
              <a:off x="0" y="-38100"/>
              <a:ext cx="4459388" cy="442090"/>
            </a:xfrm>
            <a:prstGeom prst="rect">
              <a:avLst/>
            </a:prstGeom>
          </p:spPr>
          <p:txBody>
            <a:bodyPr lIns="50800" tIns="50800" rIns="50800" bIns="50800" rtlCol="0" anchor="ctr"/>
            <a:lstStyle/>
            <a:p>
              <a:pPr algn="ctr">
                <a:lnSpc>
                  <a:spcPts val="3295"/>
                </a:lnSpc>
              </a:pPr>
              <a:endParaRPr/>
            </a:p>
          </p:txBody>
        </p:sp>
      </p:grpSp>
      <p:grpSp>
        <p:nvGrpSpPr>
          <p:cNvPr id="6" name="Group 6"/>
          <p:cNvGrpSpPr/>
          <p:nvPr/>
        </p:nvGrpSpPr>
        <p:grpSpPr>
          <a:xfrm rot="-5400000">
            <a:off x="-5015057" y="4582096"/>
            <a:ext cx="10698089" cy="1533898"/>
            <a:chOff x="0" y="0"/>
            <a:chExt cx="2817604" cy="403990"/>
          </a:xfrm>
        </p:grpSpPr>
        <p:sp>
          <p:nvSpPr>
            <p:cNvPr id="7" name="Freeform 7"/>
            <p:cNvSpPr/>
            <p:nvPr/>
          </p:nvSpPr>
          <p:spPr>
            <a:xfrm>
              <a:off x="0" y="0"/>
              <a:ext cx="2817604" cy="403990"/>
            </a:xfrm>
            <a:custGeom>
              <a:avLst/>
              <a:gdLst/>
              <a:ahLst/>
              <a:cxnLst/>
              <a:rect l="l" t="t" r="r" b="b"/>
              <a:pathLst>
                <a:path w="2817604" h="403990">
                  <a:moveTo>
                    <a:pt x="0" y="0"/>
                  </a:moveTo>
                  <a:lnTo>
                    <a:pt x="2817604" y="0"/>
                  </a:lnTo>
                  <a:lnTo>
                    <a:pt x="2817604" y="403990"/>
                  </a:lnTo>
                  <a:lnTo>
                    <a:pt x="0" y="403990"/>
                  </a:lnTo>
                  <a:close/>
                </a:path>
              </a:pathLst>
            </a:custGeom>
            <a:solidFill>
              <a:srgbClr val="034383"/>
            </a:solidFill>
          </p:spPr>
        </p:sp>
        <p:sp>
          <p:nvSpPr>
            <p:cNvPr id="8" name="TextBox 8"/>
            <p:cNvSpPr txBox="1"/>
            <p:nvPr/>
          </p:nvSpPr>
          <p:spPr>
            <a:xfrm>
              <a:off x="0" y="-38100"/>
              <a:ext cx="2817604" cy="442090"/>
            </a:xfrm>
            <a:prstGeom prst="rect">
              <a:avLst/>
            </a:prstGeom>
          </p:spPr>
          <p:txBody>
            <a:bodyPr lIns="50800" tIns="50800" rIns="50800" bIns="50800" rtlCol="0" anchor="ctr"/>
            <a:lstStyle/>
            <a:p>
              <a:pPr algn="ctr">
                <a:lnSpc>
                  <a:spcPts val="3295"/>
                </a:lnSpc>
              </a:pPr>
              <a:endParaRPr/>
            </a:p>
          </p:txBody>
        </p:sp>
      </p:grpSp>
      <p:sp>
        <p:nvSpPr>
          <p:cNvPr id="9" name="Freeform 9"/>
          <p:cNvSpPr/>
          <p:nvPr/>
        </p:nvSpPr>
        <p:spPr>
          <a:xfrm>
            <a:off x="-47625" y="-163489"/>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0" name="Freeform 10"/>
          <p:cNvSpPr/>
          <p:nvPr/>
        </p:nvSpPr>
        <p:spPr>
          <a:xfrm>
            <a:off x="13341703" y="1028700"/>
            <a:ext cx="4491554" cy="3010728"/>
          </a:xfrm>
          <a:custGeom>
            <a:avLst/>
            <a:gdLst/>
            <a:ahLst/>
            <a:cxnLst/>
            <a:rect l="l" t="t" r="r" b="b"/>
            <a:pathLst>
              <a:path w="4491554" h="3010728">
                <a:moveTo>
                  <a:pt x="0" y="0"/>
                </a:moveTo>
                <a:lnTo>
                  <a:pt x="4491555" y="0"/>
                </a:lnTo>
                <a:lnTo>
                  <a:pt x="4491555" y="3010728"/>
                </a:lnTo>
                <a:lnTo>
                  <a:pt x="0" y="3010728"/>
                </a:lnTo>
                <a:lnTo>
                  <a:pt x="0" y="0"/>
                </a:lnTo>
                <a:close/>
              </a:path>
            </a:pathLst>
          </a:custGeom>
          <a:blipFill>
            <a:blip r:embed="rId4"/>
            <a:stretch>
              <a:fillRect r="-8845" b="-8254"/>
            </a:stretch>
          </a:blipFill>
        </p:spPr>
      </p:sp>
      <p:sp>
        <p:nvSpPr>
          <p:cNvPr id="11" name="TextBox 11"/>
          <p:cNvSpPr txBox="1"/>
          <p:nvPr/>
        </p:nvSpPr>
        <p:spPr>
          <a:xfrm>
            <a:off x="2823691" y="3052797"/>
            <a:ext cx="6532689" cy="679451"/>
          </a:xfrm>
          <a:prstGeom prst="rect">
            <a:avLst/>
          </a:prstGeom>
        </p:spPr>
        <p:txBody>
          <a:bodyPr lIns="0" tIns="0" rIns="0" bIns="0" rtlCol="0" anchor="t">
            <a:spAutoFit/>
          </a:bodyPr>
          <a:lstStyle/>
          <a:p>
            <a:pPr algn="just">
              <a:lnSpc>
                <a:spcPts val="5599"/>
              </a:lnSpc>
            </a:pPr>
            <a:r>
              <a:rPr lang="en-US" sz="3999" b="1">
                <a:solidFill>
                  <a:srgbClr val="0D1D29"/>
                </a:solidFill>
                <a:latin typeface="Open Sans Bold"/>
                <a:ea typeface="Open Sans Bold"/>
                <a:cs typeface="Open Sans Bold"/>
                <a:sym typeface="Open Sans Bold"/>
              </a:rPr>
              <a:t>Phần cứng</a:t>
            </a:r>
          </a:p>
        </p:txBody>
      </p:sp>
      <p:sp>
        <p:nvSpPr>
          <p:cNvPr id="12" name="TextBox 12"/>
          <p:cNvSpPr txBox="1"/>
          <p:nvPr/>
        </p:nvSpPr>
        <p:spPr>
          <a:xfrm>
            <a:off x="2823691" y="4263266"/>
            <a:ext cx="13985497" cy="2594891"/>
          </a:xfrm>
          <a:prstGeom prst="rect">
            <a:avLst/>
          </a:prstGeom>
        </p:spPr>
        <p:txBody>
          <a:bodyPr lIns="0" tIns="0" rIns="0" bIns="0" rtlCol="0" anchor="t">
            <a:spAutoFit/>
          </a:bodyPr>
          <a:lstStyle/>
          <a:p>
            <a:pPr algn="just">
              <a:lnSpc>
                <a:spcPts val="4152"/>
              </a:lnSpc>
            </a:pPr>
            <a:r>
              <a:rPr lang="en-US" sz="2965">
                <a:solidFill>
                  <a:srgbClr val="0D1D29"/>
                </a:solidFill>
                <a:latin typeface="Open Sans"/>
                <a:ea typeface="Open Sans"/>
                <a:cs typeface="Open Sans"/>
                <a:sym typeface="Open Sans"/>
              </a:rPr>
              <a:t>BeagleBone Black (BBB) sử dụng vi xử lý AM335x của Texas Instruments, dựa trên kiến trúc ARM Cortex-A8, cụ thể là:</a:t>
            </a:r>
          </a:p>
          <a:p>
            <a:pPr marL="640321" lvl="1" indent="-320161" algn="just">
              <a:lnSpc>
                <a:spcPts val="4152"/>
              </a:lnSpc>
              <a:buFont typeface="Arial"/>
              <a:buChar char="•"/>
            </a:pPr>
            <a:r>
              <a:rPr lang="en-US" sz="2965">
                <a:solidFill>
                  <a:srgbClr val="0D1D29"/>
                </a:solidFill>
                <a:latin typeface="Open Sans"/>
                <a:ea typeface="Open Sans"/>
                <a:cs typeface="Open Sans"/>
                <a:sym typeface="Open Sans"/>
              </a:rPr>
              <a:t>Kiến trúc: ARMv7-A</a:t>
            </a:r>
          </a:p>
          <a:p>
            <a:pPr marL="640321" lvl="1" indent="-320161" algn="just">
              <a:lnSpc>
                <a:spcPts val="4152"/>
              </a:lnSpc>
              <a:buFont typeface="Arial"/>
              <a:buChar char="•"/>
            </a:pPr>
            <a:r>
              <a:rPr lang="en-US" sz="2965">
                <a:solidFill>
                  <a:srgbClr val="0D1D29"/>
                </a:solidFill>
                <a:latin typeface="Open Sans"/>
                <a:ea typeface="Open Sans"/>
                <a:cs typeface="Open Sans"/>
                <a:sym typeface="Open Sans"/>
              </a:rPr>
              <a:t>Loại: 32-bit</a:t>
            </a:r>
          </a:p>
          <a:p>
            <a:pPr marL="0" lvl="0" indent="0" algn="just">
              <a:lnSpc>
                <a:spcPts val="4152"/>
              </a:lnSpc>
              <a:spcBef>
                <a:spcPct val="0"/>
              </a:spcBef>
            </a:pPr>
            <a:endParaRPr lang="en-US" sz="2965">
              <a:solidFill>
                <a:srgbClr val="0D1D29"/>
              </a:solidFill>
              <a:latin typeface="Open Sans"/>
              <a:ea typeface="Open Sans"/>
              <a:cs typeface="Open Sans"/>
              <a:sym typeface="Open Sans"/>
            </a:endParaRPr>
          </a:p>
        </p:txBody>
      </p:sp>
      <p:sp>
        <p:nvSpPr>
          <p:cNvPr id="13" name="TextBox 13"/>
          <p:cNvSpPr txBox="1"/>
          <p:nvPr/>
        </p:nvSpPr>
        <p:spPr>
          <a:xfrm>
            <a:off x="2764867" y="6738741"/>
            <a:ext cx="16023695" cy="2072277"/>
          </a:xfrm>
          <a:prstGeom prst="rect">
            <a:avLst/>
          </a:prstGeom>
        </p:spPr>
        <p:txBody>
          <a:bodyPr lIns="0" tIns="0" rIns="0" bIns="0" rtlCol="0" anchor="t">
            <a:spAutoFit/>
          </a:bodyPr>
          <a:lstStyle/>
          <a:p>
            <a:pPr algn="just">
              <a:lnSpc>
                <a:spcPts val="4152"/>
              </a:lnSpc>
            </a:pPr>
            <a:r>
              <a:rPr lang="en-US" sz="2965">
                <a:solidFill>
                  <a:srgbClr val="0D1D29"/>
                </a:solidFill>
                <a:latin typeface="Open Sans"/>
                <a:ea typeface="Open Sans"/>
                <a:cs typeface="Open Sans"/>
                <a:sym typeface="Open Sans"/>
              </a:rPr>
              <a:t>Cảm biến:</a:t>
            </a:r>
          </a:p>
          <a:p>
            <a:pPr marL="640321" lvl="1" indent="-320161" algn="just">
              <a:lnSpc>
                <a:spcPts val="4152"/>
              </a:lnSpc>
              <a:buFont typeface="Arial"/>
              <a:buChar char="•"/>
            </a:pPr>
            <a:r>
              <a:rPr lang="en-US" sz="2965">
                <a:solidFill>
                  <a:srgbClr val="0D1D29"/>
                </a:solidFill>
                <a:latin typeface="Open Sans"/>
                <a:ea typeface="Open Sans"/>
                <a:cs typeface="Open Sans"/>
                <a:sym typeface="Open Sans"/>
              </a:rPr>
              <a:t>DHT11: Đo nhiệt độ &amp; độ ẩm.</a:t>
            </a:r>
          </a:p>
          <a:p>
            <a:pPr marL="640321" lvl="1" indent="-320161" algn="just">
              <a:lnSpc>
                <a:spcPts val="4152"/>
              </a:lnSpc>
              <a:buFont typeface="Arial"/>
              <a:buChar char="•"/>
            </a:pPr>
            <a:r>
              <a:rPr lang="en-US" sz="2965">
                <a:solidFill>
                  <a:srgbClr val="0D1D29"/>
                </a:solidFill>
                <a:latin typeface="Open Sans"/>
                <a:ea typeface="Open Sans"/>
                <a:cs typeface="Open Sans"/>
                <a:sym typeface="Open Sans"/>
              </a:rPr>
              <a:t>BH1750: Đo ánh sáng qua I2C bit-banging.</a:t>
            </a:r>
          </a:p>
          <a:p>
            <a:pPr algn="just">
              <a:lnSpc>
                <a:spcPts val="4152"/>
              </a:lnSpc>
              <a:spcBef>
                <a:spcPct val="0"/>
              </a:spcBef>
            </a:pPr>
            <a:endParaRPr lang="en-US" sz="2965">
              <a:solidFill>
                <a:srgbClr val="0D1D29"/>
              </a:solidFill>
              <a:latin typeface="Open Sans"/>
              <a:ea typeface="Open Sans"/>
              <a:cs typeface="Open Sans"/>
              <a:sym typeface="Open Sans"/>
            </a:endParaRPr>
          </a:p>
        </p:txBody>
      </p:sp>
      <p:sp>
        <p:nvSpPr>
          <p:cNvPr id="14" name="TextBox 14"/>
          <p:cNvSpPr txBox="1"/>
          <p:nvPr/>
        </p:nvSpPr>
        <p:spPr>
          <a:xfrm>
            <a:off x="2823691" y="8944367"/>
            <a:ext cx="16023695" cy="504433"/>
          </a:xfrm>
          <a:prstGeom prst="rect">
            <a:avLst/>
          </a:prstGeom>
        </p:spPr>
        <p:txBody>
          <a:bodyPr lIns="0" tIns="0" rIns="0" bIns="0" rtlCol="0" anchor="t">
            <a:spAutoFit/>
          </a:bodyPr>
          <a:lstStyle/>
          <a:p>
            <a:pPr algn="just">
              <a:lnSpc>
                <a:spcPts val="4152"/>
              </a:lnSpc>
              <a:spcBef>
                <a:spcPct val="0"/>
              </a:spcBef>
            </a:pPr>
            <a:r>
              <a:rPr lang="en-US" sz="2965">
                <a:solidFill>
                  <a:srgbClr val="0D1D29"/>
                </a:solidFill>
                <a:latin typeface="Open Sans"/>
                <a:ea typeface="Open Sans"/>
                <a:cs typeface="Open Sans"/>
                <a:sym typeface="Open Sans"/>
              </a:rPr>
              <a:t>LED: Có thể tích hợp để cảnh báo trạng thái môi trường.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566741" y="1697996"/>
            <a:ext cx="8875786" cy="5313473"/>
          </a:xfrm>
          <a:custGeom>
            <a:avLst/>
            <a:gdLst/>
            <a:ahLst/>
            <a:cxnLst/>
            <a:rect l="l" t="t" r="r" b="b"/>
            <a:pathLst>
              <a:path w="8875786" h="5313473">
                <a:moveTo>
                  <a:pt x="0" y="0"/>
                </a:moveTo>
                <a:lnTo>
                  <a:pt x="8875786" y="0"/>
                </a:lnTo>
                <a:lnTo>
                  <a:pt x="8875786" y="5313473"/>
                </a:lnTo>
                <a:lnTo>
                  <a:pt x="0" y="5313473"/>
                </a:lnTo>
                <a:lnTo>
                  <a:pt x="0" y="0"/>
                </a:lnTo>
                <a:close/>
              </a:path>
            </a:pathLst>
          </a:custGeom>
          <a:blipFill>
            <a:blip r:embed="rId2"/>
            <a:stretch>
              <a:fillRect l="-2616" t="-1336" r="-4993"/>
            </a:stretch>
          </a:blipFill>
        </p:spPr>
      </p:sp>
      <p:sp>
        <p:nvSpPr>
          <p:cNvPr id="3" name="TextBox 3"/>
          <p:cNvSpPr txBox="1"/>
          <p:nvPr/>
        </p:nvSpPr>
        <p:spPr>
          <a:xfrm>
            <a:off x="1649299" y="1618283"/>
            <a:ext cx="15945262" cy="949325"/>
          </a:xfrm>
          <a:prstGeom prst="rect">
            <a:avLst/>
          </a:prstGeom>
        </p:spPr>
        <p:txBody>
          <a:bodyPr lIns="0" tIns="0" rIns="0" bIns="0" rtlCol="0" anchor="t">
            <a:spAutoFit/>
          </a:bodyPr>
          <a:lstStyle/>
          <a:p>
            <a:pPr algn="l">
              <a:lnSpc>
                <a:spcPts val="7150"/>
              </a:lnSpc>
            </a:pPr>
            <a:r>
              <a:rPr lang="en-US" sz="6500" b="1">
                <a:solidFill>
                  <a:srgbClr val="034383"/>
                </a:solidFill>
                <a:latin typeface="Ubuntu Bold"/>
                <a:ea typeface="Ubuntu Bold"/>
                <a:cs typeface="Ubuntu Bold"/>
                <a:sym typeface="Ubuntu Bold"/>
              </a:rPr>
              <a:t>BEAGLEBONE BLACK</a:t>
            </a:r>
          </a:p>
        </p:txBody>
      </p:sp>
      <p:grpSp>
        <p:nvGrpSpPr>
          <p:cNvPr id="4" name="Group 4"/>
          <p:cNvGrpSpPr/>
          <p:nvPr/>
        </p:nvGrpSpPr>
        <p:grpSpPr>
          <a:xfrm>
            <a:off x="2764867" y="-699889"/>
            <a:ext cx="16931738" cy="1533898"/>
            <a:chOff x="0" y="0"/>
            <a:chExt cx="4459388" cy="403990"/>
          </a:xfrm>
        </p:grpSpPr>
        <p:sp>
          <p:nvSpPr>
            <p:cNvPr id="5" name="Freeform 5"/>
            <p:cNvSpPr/>
            <p:nvPr/>
          </p:nvSpPr>
          <p:spPr>
            <a:xfrm>
              <a:off x="0" y="0"/>
              <a:ext cx="4459388" cy="403990"/>
            </a:xfrm>
            <a:custGeom>
              <a:avLst/>
              <a:gdLst/>
              <a:ahLst/>
              <a:cxnLst/>
              <a:rect l="l" t="t" r="r" b="b"/>
              <a:pathLst>
                <a:path w="4459388" h="403990">
                  <a:moveTo>
                    <a:pt x="0" y="0"/>
                  </a:moveTo>
                  <a:lnTo>
                    <a:pt x="4459388" y="0"/>
                  </a:lnTo>
                  <a:lnTo>
                    <a:pt x="4459388" y="403990"/>
                  </a:lnTo>
                  <a:lnTo>
                    <a:pt x="0" y="403990"/>
                  </a:lnTo>
                  <a:close/>
                </a:path>
              </a:pathLst>
            </a:custGeom>
            <a:solidFill>
              <a:srgbClr val="034383"/>
            </a:solidFill>
          </p:spPr>
        </p:sp>
        <p:sp>
          <p:nvSpPr>
            <p:cNvPr id="6" name="TextBox 6"/>
            <p:cNvSpPr txBox="1"/>
            <p:nvPr/>
          </p:nvSpPr>
          <p:spPr>
            <a:xfrm>
              <a:off x="0" y="-38100"/>
              <a:ext cx="4459388" cy="442090"/>
            </a:xfrm>
            <a:prstGeom prst="rect">
              <a:avLst/>
            </a:prstGeom>
          </p:spPr>
          <p:txBody>
            <a:bodyPr lIns="50800" tIns="50800" rIns="50800" bIns="50800" rtlCol="0" anchor="ctr"/>
            <a:lstStyle/>
            <a:p>
              <a:pPr algn="ctr">
                <a:lnSpc>
                  <a:spcPts val="3295"/>
                </a:lnSpc>
              </a:pPr>
              <a:endParaRPr/>
            </a:p>
          </p:txBody>
        </p:sp>
      </p:grpSp>
      <p:grpSp>
        <p:nvGrpSpPr>
          <p:cNvPr id="7" name="Group 7"/>
          <p:cNvGrpSpPr/>
          <p:nvPr/>
        </p:nvGrpSpPr>
        <p:grpSpPr>
          <a:xfrm rot="-5400000">
            <a:off x="-5015057" y="4582096"/>
            <a:ext cx="10698089" cy="1533898"/>
            <a:chOff x="0" y="0"/>
            <a:chExt cx="2817604" cy="403990"/>
          </a:xfrm>
        </p:grpSpPr>
        <p:sp>
          <p:nvSpPr>
            <p:cNvPr id="8" name="Freeform 8"/>
            <p:cNvSpPr/>
            <p:nvPr/>
          </p:nvSpPr>
          <p:spPr>
            <a:xfrm>
              <a:off x="0" y="0"/>
              <a:ext cx="2817604" cy="403990"/>
            </a:xfrm>
            <a:custGeom>
              <a:avLst/>
              <a:gdLst/>
              <a:ahLst/>
              <a:cxnLst/>
              <a:rect l="l" t="t" r="r" b="b"/>
              <a:pathLst>
                <a:path w="2817604" h="403990">
                  <a:moveTo>
                    <a:pt x="0" y="0"/>
                  </a:moveTo>
                  <a:lnTo>
                    <a:pt x="2817604" y="0"/>
                  </a:lnTo>
                  <a:lnTo>
                    <a:pt x="2817604" y="403990"/>
                  </a:lnTo>
                  <a:lnTo>
                    <a:pt x="0" y="403990"/>
                  </a:lnTo>
                  <a:close/>
                </a:path>
              </a:pathLst>
            </a:custGeom>
            <a:solidFill>
              <a:srgbClr val="034383"/>
            </a:solidFill>
          </p:spPr>
        </p:sp>
        <p:sp>
          <p:nvSpPr>
            <p:cNvPr id="9" name="TextBox 9"/>
            <p:cNvSpPr txBox="1"/>
            <p:nvPr/>
          </p:nvSpPr>
          <p:spPr>
            <a:xfrm>
              <a:off x="0" y="-38100"/>
              <a:ext cx="2817604" cy="442090"/>
            </a:xfrm>
            <a:prstGeom prst="rect">
              <a:avLst/>
            </a:prstGeom>
          </p:spPr>
          <p:txBody>
            <a:bodyPr lIns="50800" tIns="50800" rIns="50800" bIns="50800" rtlCol="0" anchor="ctr"/>
            <a:lstStyle/>
            <a:p>
              <a:pPr algn="ctr">
                <a:lnSpc>
                  <a:spcPts val="3295"/>
                </a:lnSpc>
              </a:pPr>
              <a:endParaRPr/>
            </a:p>
          </p:txBody>
        </p:sp>
      </p:grpSp>
      <p:sp>
        <p:nvSpPr>
          <p:cNvPr id="10" name="Freeform 10"/>
          <p:cNvSpPr/>
          <p:nvPr/>
        </p:nvSpPr>
        <p:spPr>
          <a:xfrm>
            <a:off x="-47625" y="-163489"/>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11" name="TextBox 11"/>
          <p:cNvSpPr txBox="1"/>
          <p:nvPr/>
        </p:nvSpPr>
        <p:spPr>
          <a:xfrm>
            <a:off x="1506134" y="2900376"/>
            <a:ext cx="8237210" cy="5590138"/>
          </a:xfrm>
          <a:prstGeom prst="rect">
            <a:avLst/>
          </a:prstGeom>
        </p:spPr>
        <p:txBody>
          <a:bodyPr lIns="0" tIns="0" rIns="0" bIns="0" rtlCol="0" anchor="t">
            <a:spAutoFit/>
          </a:bodyPr>
          <a:lstStyle/>
          <a:p>
            <a:pPr algn="just">
              <a:lnSpc>
                <a:spcPts val="3732"/>
              </a:lnSpc>
            </a:pPr>
            <a:r>
              <a:rPr lang="en-US" sz="2665">
                <a:solidFill>
                  <a:srgbClr val="0D1D29"/>
                </a:solidFill>
                <a:latin typeface="Open Sans"/>
                <a:ea typeface="Open Sans"/>
                <a:cs typeface="Open Sans"/>
                <a:sym typeface="Open Sans"/>
              </a:rPr>
              <a:t>⚙️ BeagleBone Black – Cấu hình và khả năng</a:t>
            </a:r>
          </a:p>
          <a:p>
            <a:pPr marL="575553" lvl="1" indent="-287776" algn="just">
              <a:lnSpc>
                <a:spcPts val="3732"/>
              </a:lnSpc>
              <a:buFont typeface="Arial"/>
              <a:buChar char="•"/>
            </a:pPr>
            <a:r>
              <a:rPr lang="en-US" sz="2665">
                <a:solidFill>
                  <a:srgbClr val="0D1D29"/>
                </a:solidFill>
                <a:latin typeface="Open Sans"/>
                <a:ea typeface="Open Sans"/>
                <a:cs typeface="Open Sans"/>
                <a:sym typeface="Open Sans"/>
              </a:rPr>
              <a:t>Vi xử lý: TI AM335x ARM Cortex-A8 (1GHz, 32-bit)</a:t>
            </a:r>
          </a:p>
          <a:p>
            <a:pPr marL="575553" lvl="1" indent="-287776" algn="just">
              <a:lnSpc>
                <a:spcPts val="3732"/>
              </a:lnSpc>
              <a:buFont typeface="Arial"/>
              <a:buChar char="•"/>
            </a:pPr>
            <a:r>
              <a:rPr lang="en-US" sz="2665">
                <a:solidFill>
                  <a:srgbClr val="0D1D29"/>
                </a:solidFill>
                <a:latin typeface="Open Sans"/>
                <a:ea typeface="Open Sans"/>
                <a:cs typeface="Open Sans"/>
                <a:sym typeface="Open Sans"/>
              </a:rPr>
              <a:t>RAM: 512MB DDR3</a:t>
            </a:r>
          </a:p>
          <a:p>
            <a:pPr marL="575553" lvl="1" indent="-287776" algn="just">
              <a:lnSpc>
                <a:spcPts val="3732"/>
              </a:lnSpc>
              <a:buFont typeface="Arial"/>
              <a:buChar char="•"/>
            </a:pPr>
            <a:r>
              <a:rPr lang="en-US" sz="2665">
                <a:solidFill>
                  <a:srgbClr val="0D1D29"/>
                </a:solidFill>
                <a:latin typeface="Open Sans"/>
                <a:ea typeface="Open Sans"/>
                <a:cs typeface="Open Sans"/>
                <a:sym typeface="Open Sans"/>
              </a:rPr>
              <a:t>Bộ nhớ trong: 4GB eMMC (có thể boot từ microSD)</a:t>
            </a:r>
          </a:p>
          <a:p>
            <a:pPr marL="575553" lvl="1" indent="-287776" algn="just">
              <a:lnSpc>
                <a:spcPts val="3732"/>
              </a:lnSpc>
              <a:buFont typeface="Arial"/>
              <a:buChar char="•"/>
            </a:pPr>
            <a:r>
              <a:rPr lang="en-US" sz="2665">
                <a:solidFill>
                  <a:srgbClr val="0D1D29"/>
                </a:solidFill>
                <a:latin typeface="Open Sans"/>
                <a:ea typeface="Open Sans"/>
                <a:cs typeface="Open Sans"/>
                <a:sym typeface="Open Sans"/>
              </a:rPr>
              <a:t>GPIO: 65 chân đa chức năng (I2C, SPI, UART, PWM, ADC...)</a:t>
            </a:r>
          </a:p>
          <a:p>
            <a:pPr marL="575553" lvl="1" indent="-287776" algn="just">
              <a:lnSpc>
                <a:spcPts val="3732"/>
              </a:lnSpc>
              <a:buFont typeface="Arial"/>
              <a:buChar char="•"/>
            </a:pPr>
            <a:r>
              <a:rPr lang="en-US" sz="2665">
                <a:solidFill>
                  <a:srgbClr val="0D1D29"/>
                </a:solidFill>
                <a:latin typeface="Open Sans"/>
                <a:ea typeface="Open Sans"/>
                <a:cs typeface="Open Sans"/>
                <a:sym typeface="Open Sans"/>
              </a:rPr>
              <a:t>Cổng giao tiếp: USB host, USB device, Ethernet, HDMI</a:t>
            </a:r>
          </a:p>
          <a:p>
            <a:pPr marL="575553" lvl="1" indent="-287776" algn="just">
              <a:lnSpc>
                <a:spcPts val="3732"/>
              </a:lnSpc>
              <a:buFont typeface="Arial"/>
              <a:buChar char="•"/>
            </a:pPr>
            <a:r>
              <a:rPr lang="en-US" sz="2665">
                <a:solidFill>
                  <a:srgbClr val="0D1D29"/>
                </a:solidFill>
                <a:latin typeface="Open Sans"/>
                <a:ea typeface="Open Sans"/>
                <a:cs typeface="Open Sans"/>
                <a:sym typeface="Open Sans"/>
              </a:rPr>
              <a:t>Hệ điều hành: Hỗ trợ Linux, Debian, Buildroot...</a:t>
            </a:r>
          </a:p>
          <a:p>
            <a:pPr algn="just">
              <a:lnSpc>
                <a:spcPts val="3732"/>
              </a:lnSpc>
            </a:pPr>
            <a:endParaRPr lang="en-US" sz="2665">
              <a:solidFill>
                <a:srgbClr val="0D1D29"/>
              </a:solidFill>
              <a:latin typeface="Open Sans"/>
              <a:ea typeface="Open Sans"/>
              <a:cs typeface="Open Sans"/>
              <a:sym typeface="Open Sans"/>
            </a:endParaRPr>
          </a:p>
          <a:p>
            <a:pPr algn="just">
              <a:lnSpc>
                <a:spcPts val="3732"/>
              </a:lnSpc>
              <a:spcBef>
                <a:spcPct val="0"/>
              </a:spcBef>
            </a:pPr>
            <a:endParaRPr lang="en-US" sz="2665">
              <a:solidFill>
                <a:srgbClr val="0D1D29"/>
              </a:solidFill>
              <a:latin typeface="Open Sans"/>
              <a:ea typeface="Open Sans"/>
              <a:cs typeface="Open Sans"/>
              <a:sym typeface="Open Sans"/>
            </a:endParaRPr>
          </a:p>
        </p:txBody>
      </p:sp>
      <p:sp>
        <p:nvSpPr>
          <p:cNvPr id="12" name="TextBox 12"/>
          <p:cNvSpPr txBox="1"/>
          <p:nvPr/>
        </p:nvSpPr>
        <p:spPr>
          <a:xfrm>
            <a:off x="1506134" y="7818307"/>
            <a:ext cx="15584786" cy="2072277"/>
          </a:xfrm>
          <a:prstGeom prst="rect">
            <a:avLst/>
          </a:prstGeom>
        </p:spPr>
        <p:txBody>
          <a:bodyPr lIns="0" tIns="0" rIns="0" bIns="0" rtlCol="0" anchor="t">
            <a:spAutoFit/>
          </a:bodyPr>
          <a:lstStyle/>
          <a:p>
            <a:pPr algn="just">
              <a:lnSpc>
                <a:spcPts val="4152"/>
              </a:lnSpc>
            </a:pPr>
            <a:endParaRPr/>
          </a:p>
          <a:p>
            <a:pPr algn="just">
              <a:lnSpc>
                <a:spcPts val="4152"/>
              </a:lnSpc>
            </a:pPr>
            <a:r>
              <a:rPr lang="en-US" sz="2965">
                <a:solidFill>
                  <a:srgbClr val="0D1D29"/>
                </a:solidFill>
                <a:latin typeface="Open Sans"/>
                <a:ea typeface="Open Sans"/>
                <a:cs typeface="Open Sans"/>
                <a:sym typeface="Open Sans"/>
              </a:rPr>
              <a:t>➡️ Phù hợp cho phát triển hệ thống nhúng, IoT, điều khiển thiết bị và học tập kernel driver.</a:t>
            </a:r>
          </a:p>
          <a:p>
            <a:pPr algn="just">
              <a:lnSpc>
                <a:spcPts val="4152"/>
              </a:lnSpc>
              <a:spcBef>
                <a:spcPct val="0"/>
              </a:spcBef>
            </a:pPr>
            <a:endParaRPr lang="en-US" sz="2965">
              <a:solidFill>
                <a:srgbClr val="0D1D29"/>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892127" y="1618283"/>
            <a:ext cx="15702433" cy="949325"/>
          </a:xfrm>
          <a:prstGeom prst="rect">
            <a:avLst/>
          </a:prstGeom>
        </p:spPr>
        <p:txBody>
          <a:bodyPr lIns="0" tIns="0" rIns="0" bIns="0" rtlCol="0" anchor="t">
            <a:spAutoFit/>
          </a:bodyPr>
          <a:lstStyle/>
          <a:p>
            <a:pPr algn="ctr">
              <a:lnSpc>
                <a:spcPts val="7150"/>
              </a:lnSpc>
            </a:pPr>
            <a:r>
              <a:rPr lang="en-US" sz="6500" b="1">
                <a:solidFill>
                  <a:srgbClr val="034383"/>
                </a:solidFill>
                <a:latin typeface="Ubuntu Bold"/>
                <a:ea typeface="Ubuntu Bold"/>
                <a:cs typeface="Ubuntu Bold"/>
                <a:sym typeface="Ubuntu Bold"/>
              </a:rPr>
              <a:t>LINH KIỆN</a:t>
            </a:r>
          </a:p>
        </p:txBody>
      </p:sp>
      <p:grpSp>
        <p:nvGrpSpPr>
          <p:cNvPr id="3" name="Group 3"/>
          <p:cNvGrpSpPr/>
          <p:nvPr/>
        </p:nvGrpSpPr>
        <p:grpSpPr>
          <a:xfrm>
            <a:off x="2764867" y="-699889"/>
            <a:ext cx="16931738" cy="1533898"/>
            <a:chOff x="0" y="0"/>
            <a:chExt cx="4459388" cy="403990"/>
          </a:xfrm>
        </p:grpSpPr>
        <p:sp>
          <p:nvSpPr>
            <p:cNvPr id="4" name="Freeform 4"/>
            <p:cNvSpPr/>
            <p:nvPr/>
          </p:nvSpPr>
          <p:spPr>
            <a:xfrm>
              <a:off x="0" y="0"/>
              <a:ext cx="4459388" cy="403990"/>
            </a:xfrm>
            <a:custGeom>
              <a:avLst/>
              <a:gdLst/>
              <a:ahLst/>
              <a:cxnLst/>
              <a:rect l="l" t="t" r="r" b="b"/>
              <a:pathLst>
                <a:path w="4459388" h="403990">
                  <a:moveTo>
                    <a:pt x="0" y="0"/>
                  </a:moveTo>
                  <a:lnTo>
                    <a:pt x="4459388" y="0"/>
                  </a:lnTo>
                  <a:lnTo>
                    <a:pt x="4459388" y="403990"/>
                  </a:lnTo>
                  <a:lnTo>
                    <a:pt x="0" y="403990"/>
                  </a:lnTo>
                  <a:close/>
                </a:path>
              </a:pathLst>
            </a:custGeom>
            <a:solidFill>
              <a:srgbClr val="034383"/>
            </a:solidFill>
          </p:spPr>
        </p:sp>
        <p:sp>
          <p:nvSpPr>
            <p:cNvPr id="5" name="TextBox 5"/>
            <p:cNvSpPr txBox="1"/>
            <p:nvPr/>
          </p:nvSpPr>
          <p:spPr>
            <a:xfrm>
              <a:off x="0" y="-38100"/>
              <a:ext cx="4459388" cy="442090"/>
            </a:xfrm>
            <a:prstGeom prst="rect">
              <a:avLst/>
            </a:prstGeom>
          </p:spPr>
          <p:txBody>
            <a:bodyPr lIns="50800" tIns="50800" rIns="50800" bIns="50800" rtlCol="0" anchor="ctr"/>
            <a:lstStyle/>
            <a:p>
              <a:pPr algn="ctr">
                <a:lnSpc>
                  <a:spcPts val="3295"/>
                </a:lnSpc>
              </a:pPr>
              <a:endParaRPr/>
            </a:p>
          </p:txBody>
        </p:sp>
      </p:grpSp>
      <p:grpSp>
        <p:nvGrpSpPr>
          <p:cNvPr id="6" name="Group 6"/>
          <p:cNvGrpSpPr/>
          <p:nvPr/>
        </p:nvGrpSpPr>
        <p:grpSpPr>
          <a:xfrm rot="-5400000">
            <a:off x="-5015057" y="4582096"/>
            <a:ext cx="10698089" cy="1533898"/>
            <a:chOff x="0" y="0"/>
            <a:chExt cx="2817604" cy="403990"/>
          </a:xfrm>
        </p:grpSpPr>
        <p:sp>
          <p:nvSpPr>
            <p:cNvPr id="7" name="Freeform 7"/>
            <p:cNvSpPr/>
            <p:nvPr/>
          </p:nvSpPr>
          <p:spPr>
            <a:xfrm>
              <a:off x="0" y="0"/>
              <a:ext cx="2817604" cy="403990"/>
            </a:xfrm>
            <a:custGeom>
              <a:avLst/>
              <a:gdLst/>
              <a:ahLst/>
              <a:cxnLst/>
              <a:rect l="l" t="t" r="r" b="b"/>
              <a:pathLst>
                <a:path w="2817604" h="403990">
                  <a:moveTo>
                    <a:pt x="0" y="0"/>
                  </a:moveTo>
                  <a:lnTo>
                    <a:pt x="2817604" y="0"/>
                  </a:lnTo>
                  <a:lnTo>
                    <a:pt x="2817604" y="403990"/>
                  </a:lnTo>
                  <a:lnTo>
                    <a:pt x="0" y="403990"/>
                  </a:lnTo>
                  <a:close/>
                </a:path>
              </a:pathLst>
            </a:custGeom>
            <a:solidFill>
              <a:srgbClr val="034383"/>
            </a:solidFill>
          </p:spPr>
        </p:sp>
        <p:sp>
          <p:nvSpPr>
            <p:cNvPr id="8" name="TextBox 8"/>
            <p:cNvSpPr txBox="1"/>
            <p:nvPr/>
          </p:nvSpPr>
          <p:spPr>
            <a:xfrm>
              <a:off x="0" y="-38100"/>
              <a:ext cx="2817604" cy="442090"/>
            </a:xfrm>
            <a:prstGeom prst="rect">
              <a:avLst/>
            </a:prstGeom>
          </p:spPr>
          <p:txBody>
            <a:bodyPr lIns="50800" tIns="50800" rIns="50800" bIns="50800" rtlCol="0" anchor="ctr"/>
            <a:lstStyle/>
            <a:p>
              <a:pPr algn="ctr">
                <a:lnSpc>
                  <a:spcPts val="3295"/>
                </a:lnSpc>
              </a:pPr>
              <a:endParaRPr/>
            </a:p>
          </p:txBody>
        </p:sp>
      </p:grpSp>
      <p:sp>
        <p:nvSpPr>
          <p:cNvPr id="9" name="Freeform 9"/>
          <p:cNvSpPr/>
          <p:nvPr/>
        </p:nvSpPr>
        <p:spPr>
          <a:xfrm>
            <a:off x="-47625" y="-163489"/>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0" name="Freeform 10"/>
          <p:cNvSpPr/>
          <p:nvPr/>
        </p:nvSpPr>
        <p:spPr>
          <a:xfrm>
            <a:off x="1892127" y="3764199"/>
            <a:ext cx="4403295" cy="4403295"/>
          </a:xfrm>
          <a:custGeom>
            <a:avLst/>
            <a:gdLst/>
            <a:ahLst/>
            <a:cxnLst/>
            <a:rect l="l" t="t" r="r" b="b"/>
            <a:pathLst>
              <a:path w="4403295" h="4403295">
                <a:moveTo>
                  <a:pt x="0" y="0"/>
                </a:moveTo>
                <a:lnTo>
                  <a:pt x="4403295" y="0"/>
                </a:lnTo>
                <a:lnTo>
                  <a:pt x="4403295" y="4403295"/>
                </a:lnTo>
                <a:lnTo>
                  <a:pt x="0" y="4403295"/>
                </a:lnTo>
                <a:lnTo>
                  <a:pt x="0" y="0"/>
                </a:lnTo>
                <a:close/>
              </a:path>
            </a:pathLst>
          </a:custGeom>
          <a:blipFill>
            <a:blip r:embed="rId4"/>
            <a:stretch>
              <a:fillRect/>
            </a:stretch>
          </a:blipFill>
        </p:spPr>
      </p:sp>
      <p:sp>
        <p:nvSpPr>
          <p:cNvPr id="11" name="Freeform 11"/>
          <p:cNvSpPr/>
          <p:nvPr/>
        </p:nvSpPr>
        <p:spPr>
          <a:xfrm>
            <a:off x="7728809" y="3951311"/>
            <a:ext cx="4029070" cy="4029070"/>
          </a:xfrm>
          <a:custGeom>
            <a:avLst/>
            <a:gdLst/>
            <a:ahLst/>
            <a:cxnLst/>
            <a:rect l="l" t="t" r="r" b="b"/>
            <a:pathLst>
              <a:path w="4029070" h="4029070">
                <a:moveTo>
                  <a:pt x="0" y="0"/>
                </a:moveTo>
                <a:lnTo>
                  <a:pt x="4029070" y="0"/>
                </a:lnTo>
                <a:lnTo>
                  <a:pt x="4029070" y="4029070"/>
                </a:lnTo>
                <a:lnTo>
                  <a:pt x="0" y="4029070"/>
                </a:lnTo>
                <a:lnTo>
                  <a:pt x="0" y="0"/>
                </a:lnTo>
                <a:close/>
              </a:path>
            </a:pathLst>
          </a:custGeom>
          <a:blipFill>
            <a:blip r:embed="rId5"/>
            <a:stretch>
              <a:fillRect/>
            </a:stretch>
          </a:blipFill>
        </p:spPr>
      </p:sp>
      <p:sp>
        <p:nvSpPr>
          <p:cNvPr id="12" name="Freeform 12"/>
          <p:cNvSpPr/>
          <p:nvPr/>
        </p:nvSpPr>
        <p:spPr>
          <a:xfrm>
            <a:off x="12774501" y="4357152"/>
            <a:ext cx="4820059" cy="3217389"/>
          </a:xfrm>
          <a:custGeom>
            <a:avLst/>
            <a:gdLst/>
            <a:ahLst/>
            <a:cxnLst/>
            <a:rect l="l" t="t" r="r" b="b"/>
            <a:pathLst>
              <a:path w="4820059" h="3217389">
                <a:moveTo>
                  <a:pt x="0" y="0"/>
                </a:moveTo>
                <a:lnTo>
                  <a:pt x="4820060" y="0"/>
                </a:lnTo>
                <a:lnTo>
                  <a:pt x="4820060" y="3217389"/>
                </a:lnTo>
                <a:lnTo>
                  <a:pt x="0" y="3217389"/>
                </a:lnTo>
                <a:lnTo>
                  <a:pt x="0" y="0"/>
                </a:lnTo>
                <a:close/>
              </a:path>
            </a:pathLst>
          </a:custGeom>
          <a:blipFill>
            <a:blip r:embed="rId6"/>
            <a:stretch>
              <a:fillRect/>
            </a:stretch>
          </a:blipFill>
        </p:spPr>
      </p:sp>
      <p:sp>
        <p:nvSpPr>
          <p:cNvPr id="13" name="TextBox 13"/>
          <p:cNvSpPr txBox="1"/>
          <p:nvPr/>
        </p:nvSpPr>
        <p:spPr>
          <a:xfrm>
            <a:off x="7575042" y="8129394"/>
            <a:ext cx="5199459" cy="387876"/>
          </a:xfrm>
          <a:prstGeom prst="rect">
            <a:avLst/>
          </a:prstGeom>
        </p:spPr>
        <p:txBody>
          <a:bodyPr lIns="0" tIns="0" rIns="0" bIns="0" rtlCol="0" anchor="t">
            <a:spAutoFit/>
          </a:bodyPr>
          <a:lstStyle/>
          <a:p>
            <a:pPr algn="ctr">
              <a:lnSpc>
                <a:spcPts val="3295"/>
              </a:lnSpc>
              <a:spcBef>
                <a:spcPct val="0"/>
              </a:spcBef>
            </a:pPr>
            <a:r>
              <a:rPr lang="en-US" sz="2354" b="1">
                <a:solidFill>
                  <a:srgbClr val="034383"/>
                </a:solidFill>
                <a:latin typeface="Open Sans Bold"/>
                <a:ea typeface="Open Sans Bold"/>
                <a:cs typeface="Open Sans Bold"/>
                <a:sym typeface="Open Sans Bold"/>
              </a:rPr>
              <a:t>Cảm biến nhiệt độ và độ ẩm DHT11</a:t>
            </a:r>
          </a:p>
        </p:txBody>
      </p:sp>
      <p:sp>
        <p:nvSpPr>
          <p:cNvPr id="14" name="TextBox 14"/>
          <p:cNvSpPr txBox="1"/>
          <p:nvPr/>
        </p:nvSpPr>
        <p:spPr>
          <a:xfrm>
            <a:off x="2089357" y="8129394"/>
            <a:ext cx="4008834" cy="387876"/>
          </a:xfrm>
          <a:prstGeom prst="rect">
            <a:avLst/>
          </a:prstGeom>
        </p:spPr>
        <p:txBody>
          <a:bodyPr lIns="0" tIns="0" rIns="0" bIns="0" rtlCol="0" anchor="t">
            <a:spAutoFit/>
          </a:bodyPr>
          <a:lstStyle/>
          <a:p>
            <a:pPr algn="ctr">
              <a:lnSpc>
                <a:spcPts val="3295"/>
              </a:lnSpc>
              <a:spcBef>
                <a:spcPct val="0"/>
              </a:spcBef>
            </a:pPr>
            <a:r>
              <a:rPr lang="en-US" sz="2354" b="1">
                <a:solidFill>
                  <a:srgbClr val="034383"/>
                </a:solidFill>
                <a:latin typeface="Open Sans Bold"/>
                <a:ea typeface="Open Sans Bold"/>
                <a:cs typeface="Open Sans Bold"/>
                <a:sym typeface="Open Sans Bold"/>
              </a:rPr>
              <a:t>Cảm biến ánh sáng BH1750</a:t>
            </a:r>
          </a:p>
        </p:txBody>
      </p:sp>
      <p:sp>
        <p:nvSpPr>
          <p:cNvPr id="15" name="TextBox 15"/>
          <p:cNvSpPr txBox="1"/>
          <p:nvPr/>
        </p:nvSpPr>
        <p:spPr>
          <a:xfrm>
            <a:off x="14905687" y="8129394"/>
            <a:ext cx="557689" cy="387876"/>
          </a:xfrm>
          <a:prstGeom prst="rect">
            <a:avLst/>
          </a:prstGeom>
        </p:spPr>
        <p:txBody>
          <a:bodyPr lIns="0" tIns="0" rIns="0" bIns="0" rtlCol="0" anchor="t">
            <a:spAutoFit/>
          </a:bodyPr>
          <a:lstStyle/>
          <a:p>
            <a:pPr algn="ctr">
              <a:lnSpc>
                <a:spcPts val="3295"/>
              </a:lnSpc>
              <a:spcBef>
                <a:spcPct val="0"/>
              </a:spcBef>
            </a:pPr>
            <a:r>
              <a:rPr lang="en-US" sz="2354" b="1">
                <a:solidFill>
                  <a:srgbClr val="034383"/>
                </a:solidFill>
                <a:latin typeface="Open Sans Bold"/>
                <a:ea typeface="Open Sans Bold"/>
                <a:cs typeface="Open Sans Bold"/>
                <a:sym typeface="Open Sans Bold"/>
              </a:rPr>
              <a:t>LED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TotalTime>
  <Words>3704</Words>
  <Application>Microsoft Office PowerPoint</Application>
  <PresentationFormat>Custom</PresentationFormat>
  <Paragraphs>335</Paragraphs>
  <Slides>29</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Open Sans Bold</vt:lpstr>
      <vt:lpstr>Ubuntu Bold</vt:lpstr>
      <vt:lpstr>Arial</vt:lpstr>
      <vt:lpstr>Calibri</vt:lpstr>
      <vt:lpstr>Source Sans Pro Bold</vt:lpstr>
      <vt:lpstr>Courier New</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Yellow Modern Geometric Business Proposal Presentation</dc:title>
  <cp:lastModifiedBy>Quang</cp:lastModifiedBy>
  <cp:revision>9</cp:revision>
  <dcterms:created xsi:type="dcterms:W3CDTF">2006-08-16T00:00:00Z</dcterms:created>
  <dcterms:modified xsi:type="dcterms:W3CDTF">2025-05-30T09:23:33Z</dcterms:modified>
  <dc:identifier>DAGnUC1YZYI</dc:identifier>
</cp:coreProperties>
</file>

<file path=docProps/thumbnail.jpeg>
</file>